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177685"/>
          <c:w val="0.99"/>
          <c:h val="0.80981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FFF469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469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C516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F990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Proxima Nov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Proxima Nov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Proxima Nov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000000"/>
                    </a:solidFill>
                    <a:latin typeface="Proxima Nova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Sheet1!$B$1:$D$1</c:f>
              <c:strCache>
                <c:ptCount val="3"/>
                <c:pt idx="0">
                  <c:v>1</c:v>
                </c:pt>
                <c:pt idx="1">
                  <c:v>2-3</c:v>
                </c:pt>
                <c:pt idx="2">
                  <c:v>&gt; 4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22.600000</c:v>
                </c:pt>
                <c:pt idx="1">
                  <c:v>64.600000</c:v>
                </c:pt>
                <c:pt idx="2">
                  <c:v>12.800000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541416"/>
          <c:y val="0"/>
          <c:w val="0.891717"/>
          <c:h val="0.088018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400" u="none">
              <a:solidFill>
                <a:srgbClr val="FFFFFF"/>
              </a:solidFill>
              <a:latin typeface="Proxima Nova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226434"/>
          <c:w val="0.99"/>
          <c:h val="0.761066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A047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A047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D65595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BC80FF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Proxima Nov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Proxima Nov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Proxima Nov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000000"/>
                    </a:solidFill>
                    <a:latin typeface="Proxima Nova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Sheet1!$B$1:$D$1</c:f>
              <c:strCache>
                <c:ptCount val="3"/>
                <c:pt idx="0">
                  <c:v>By Visiting a Sport Arena</c:v>
                </c:pt>
                <c:pt idx="1">
                  <c:v>Over the Phone</c:v>
                </c:pt>
                <c:pt idx="2">
                  <c:v>N/A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91.000000</c:v>
                </c:pt>
                <c:pt idx="1">
                  <c:v>76.000000</c:v>
                </c:pt>
                <c:pt idx="2">
                  <c:v>28.000000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493026"/>
          <c:y val="0"/>
          <c:w val="0.901395"/>
          <c:h val="0.202848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400" u="none">
              <a:solidFill>
                <a:srgbClr val="FFFFFF"/>
              </a:solidFill>
              <a:latin typeface="Proxima Nova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49107"/>
          <c:y val="0.248704"/>
          <c:w val="0.701786"/>
          <c:h val="0.738796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DD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5DD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01BFF4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00A4D6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008BBA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Proxima Nov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Proxima Nov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Proxima Nov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Proxima Nova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Proxima Nova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More than once a week</c:v>
                </c:pt>
                <c:pt idx="1">
                  <c:v>More than once a month</c:v>
                </c:pt>
                <c:pt idx="2">
                  <c:v>Very Rarely</c:v>
                </c:pt>
                <c:pt idx="3">
                  <c:v>Not at all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17.800000</c:v>
                </c:pt>
                <c:pt idx="1">
                  <c:v>48.400000</c:v>
                </c:pt>
                <c:pt idx="2">
                  <c:v>21.600000</c:v>
                </c:pt>
                <c:pt idx="3">
                  <c:v>12.200000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25530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400" u="none">
              <a:solidFill>
                <a:srgbClr val="FFFFFF"/>
              </a:solidFill>
              <a:latin typeface="Proxima Nova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17394"/>
          <c:y val="0.335125"/>
          <c:w val="0.65069"/>
          <c:h val="0.576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Search for Sports Arena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>Features</c:v>
                </c:pt>
              </c:strCache>
            </c:strRef>
          </c:cat>
          <c:val>
            <c:numRef>
              <c:f>Sheet1!$B$2:$B$2</c:f>
              <c:numCache>
                <c:ptCount val="1"/>
                <c:pt idx="0">
                  <c:v>132.000000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Search for free timeslots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>Features</c:v>
                </c:pt>
              </c:strCache>
            </c:strRef>
          </c:cat>
          <c:val>
            <c:numRef>
              <c:f>Sheet1!$C$2:$C$2</c:f>
              <c:numCache>
                <c:ptCount val="1"/>
                <c:pt idx="0">
                  <c:v>141.000000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Book a Sports Arena</c:v>
                </c:pt>
              </c:strCache>
            </c:strRef>
          </c:tx>
          <c:spPr>
            <a:solidFill>
              <a:schemeClr val="accent4">
                <a:hueOff val="-624705"/>
                <a:lumOff val="1372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>Features</c:v>
                </c:pt>
              </c:strCache>
            </c:strRef>
          </c:cat>
          <c:val>
            <c:numRef>
              <c:f>Sheet1!$D$2:$D$2</c:f>
              <c:numCache>
                <c:ptCount val="1"/>
                <c:pt idx="0">
                  <c:v>138.000000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Cancel Booking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>Features</c:v>
                </c:pt>
              </c:strCache>
            </c:strRef>
          </c:cat>
          <c:val>
            <c:numRef>
              <c:f>Sheet1!$E$2:$E$2</c:f>
              <c:numCache>
                <c:ptCount val="1"/>
                <c:pt idx="0">
                  <c:v>136.000000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Rate Sports Arena</c:v>
                </c:pt>
              </c:strCache>
            </c:strRef>
          </c:tx>
          <c:spPr>
            <a:solidFill>
              <a:schemeClr val="accent6">
                <a:hueOff val="-119728"/>
                <a:satOff val="5580"/>
                <a:lumOff val="-12961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>Features</c:v>
                </c:pt>
              </c:strCache>
            </c:strRef>
          </c:cat>
          <c:val>
            <c:numRef>
              <c:f>Sheet1!$F$2:$F$2</c:f>
              <c:numCache>
                <c:ptCount val="1"/>
                <c:pt idx="0">
                  <c:v>121.000000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FFFFFF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282306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400" u="none">
              <a:solidFill>
                <a:srgbClr val="FFFFFF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b10067705dm-001_2880x2161.jpg"/>
          <p:cNvSpPr/>
          <p:nvPr>
            <p:ph type="pic" idx="21"/>
          </p:nvPr>
        </p:nvSpPr>
        <p:spPr>
          <a:xfrm>
            <a:off x="0" y="-2290234"/>
            <a:ext cx="24384000" cy="18296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Body Level One…"/>
          <p:cNvSpPr txBox="1"/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</p:spPr>
        <p:txBody>
          <a:bodyPr anchor="t"/>
          <a:lstStyle>
            <a:lvl1pPr marL="685800" indent="-685800" defTabSz="584200">
              <a:lnSpc>
                <a:spcPct val="80000"/>
              </a:lnSpc>
              <a:spcBef>
                <a:spcPts val="2400"/>
              </a:spcBef>
              <a:buClr>
                <a:srgbClr val="57BEF0"/>
              </a:buClr>
              <a:buSzPct val="250000"/>
              <a:buChar char="-"/>
              <a:defRPr b="1" sz="4200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371600" indent="-685800" defTabSz="584200">
              <a:lnSpc>
                <a:spcPct val="80000"/>
              </a:lnSpc>
              <a:spcBef>
                <a:spcPts val="2400"/>
              </a:spcBef>
              <a:buClr>
                <a:srgbClr val="57BEF0"/>
              </a:buClr>
              <a:buSzPct val="250000"/>
              <a:buChar char="-"/>
              <a:defRPr b="1" sz="4200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2057400" indent="-685800" defTabSz="584200">
              <a:lnSpc>
                <a:spcPct val="80000"/>
              </a:lnSpc>
              <a:spcBef>
                <a:spcPts val="2400"/>
              </a:spcBef>
              <a:buClr>
                <a:srgbClr val="57BEF0"/>
              </a:buClr>
              <a:buSzPct val="250000"/>
              <a:buChar char="-"/>
              <a:defRPr b="1" sz="4200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743200" indent="-685800" defTabSz="584200">
              <a:lnSpc>
                <a:spcPct val="80000"/>
              </a:lnSpc>
              <a:spcBef>
                <a:spcPts val="2400"/>
              </a:spcBef>
              <a:buClr>
                <a:srgbClr val="57BEF0"/>
              </a:buClr>
              <a:buSzPct val="250000"/>
              <a:buChar char="-"/>
              <a:defRPr b="1" sz="4200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29000" indent="-685800" defTabSz="584200">
              <a:lnSpc>
                <a:spcPct val="80000"/>
              </a:lnSpc>
              <a:spcBef>
                <a:spcPts val="2400"/>
              </a:spcBef>
              <a:buClr>
                <a:srgbClr val="57BEF0"/>
              </a:buClr>
              <a:buSzPct val="250000"/>
              <a:buChar char="-"/>
              <a:defRPr b="1" sz="4200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8" name="Slide Title"/>
          <p:cNvSpPr txBox="1"/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cap="all" spc="-116" sz="11600">
                <a:solidFill>
                  <a:srgbClr val="00BFF3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2600"/>
              </a:lnSpc>
              <a:defRPr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19200" y="2334623"/>
            <a:ext cx="21945600" cy="7612249"/>
          </a:xfrm>
          <a:prstGeom prst="rect">
            <a:avLst/>
          </a:prstGeom>
        </p:spPr>
        <p:txBody>
          <a:bodyPr anchor="b"/>
          <a:lstStyle>
            <a:lvl1pPr marL="0" indent="0" algn="ctr" defTabSz="5842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500" sz="50000">
                <a:latin typeface="Druk Medium"/>
                <a:ea typeface="Druk Medium"/>
                <a:cs typeface="Druk Medium"/>
                <a:sym typeface="Druk Medium"/>
              </a:defRPr>
            </a:lvl1pPr>
            <a:lvl2pPr marL="0" indent="457200" algn="ctr" defTabSz="5842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500" sz="50000">
                <a:latin typeface="Druk Medium"/>
                <a:ea typeface="Druk Medium"/>
                <a:cs typeface="Druk Medium"/>
                <a:sym typeface="Druk Medium"/>
              </a:defRPr>
            </a:lvl2pPr>
            <a:lvl3pPr marL="0" indent="914400" algn="ctr" defTabSz="5842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500" sz="50000">
                <a:latin typeface="Druk Medium"/>
                <a:ea typeface="Druk Medium"/>
                <a:cs typeface="Druk Medium"/>
                <a:sym typeface="Druk Medium"/>
              </a:defRPr>
            </a:lvl3pPr>
            <a:lvl4pPr marL="0" indent="1371600" algn="ctr" defTabSz="5842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500" sz="50000">
                <a:latin typeface="Druk Medium"/>
                <a:ea typeface="Druk Medium"/>
                <a:cs typeface="Druk Medium"/>
                <a:sym typeface="Druk Medium"/>
              </a:defRPr>
            </a:lvl4pPr>
            <a:lvl5pPr marL="0" indent="1828800" algn="ctr" defTabSz="5842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500" sz="50000">
                <a:latin typeface="Druk Medium"/>
                <a:ea typeface="Druk Medium"/>
                <a:cs typeface="Druk Medium"/>
                <a:sym typeface="Druk Medium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19200" y="9779000"/>
            <a:ext cx="21945599" cy="629921"/>
          </a:xfrm>
          <a:prstGeom prst="rect">
            <a:avLst/>
          </a:prstGeom>
        </p:spPr>
        <p:txBody>
          <a:bodyPr anchor="t"/>
          <a:lstStyle>
            <a:lvl1pPr marL="0" indent="0" algn="ctr" defTabSz="5842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cap="all" spc="-32" sz="32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2600"/>
              </a:lnSpc>
              <a:defRPr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b10067705dm-001_2880x2161.jpg"/>
          <p:cNvSpPr/>
          <p:nvPr>
            <p:ph type="pic" idx="21"/>
          </p:nvPr>
        </p:nvSpPr>
        <p:spPr>
          <a:xfrm>
            <a:off x="3125968" y="-1762099"/>
            <a:ext cx="18135601" cy="136079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197913361_2035x1354.jpg"/>
          <p:cNvSpPr/>
          <p:nvPr>
            <p:ph type="pic" idx="21"/>
          </p:nvPr>
        </p:nvSpPr>
        <p:spPr>
          <a:xfrm>
            <a:off x="5803900" y="952500"/>
            <a:ext cx="172360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08348088_flipped_1647x1098.jpg"/>
          <p:cNvSpPr/>
          <p:nvPr>
            <p:ph type="pic" sz="half" idx="21"/>
          </p:nvPr>
        </p:nvSpPr>
        <p:spPr>
          <a:xfrm>
            <a:off x="87503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197913361_2035x1354.jpg"/>
          <p:cNvSpPr/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08348088_flipped_1647x1098.jpg"/>
          <p:cNvSpPr/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b10067705dm-001_2880x2161.jpg"/>
          <p:cNvSpPr/>
          <p:nvPr>
            <p:ph type="pic" idx="23"/>
          </p:nvPr>
        </p:nvSpPr>
        <p:spPr>
          <a:xfrm>
            <a:off x="651237" y="952500"/>
            <a:ext cx="15283726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image" Target="../media/image12.tif"/><Relationship Id="rId6" Type="http://schemas.openxmlformats.org/officeDocument/2006/relationships/image" Target="../media/image13.tif"/><Relationship Id="rId7" Type="http://schemas.openxmlformats.org/officeDocument/2006/relationships/image" Target="../media/image14.tif"/><Relationship Id="rId8" Type="http://schemas.openxmlformats.org/officeDocument/2006/relationships/image" Target="../media/image15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tif"/><Relationship Id="rId3" Type="http://schemas.openxmlformats.org/officeDocument/2006/relationships/image" Target="../media/image20.tif"/><Relationship Id="rId4" Type="http://schemas.openxmlformats.org/officeDocument/2006/relationships/image" Target="../media/image21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22.tif"/><Relationship Id="rId5" Type="http://schemas.openxmlformats.org/officeDocument/2006/relationships/image" Target="../media/image12.tif"/><Relationship Id="rId6" Type="http://schemas.openxmlformats.org/officeDocument/2006/relationships/image" Target="../media/image20.tif"/><Relationship Id="rId7" Type="http://schemas.openxmlformats.org/officeDocument/2006/relationships/image" Target="../media/image9.tif"/><Relationship Id="rId8" Type="http://schemas.openxmlformats.org/officeDocument/2006/relationships/image" Target="../media/image11.tif"/><Relationship Id="rId9" Type="http://schemas.openxmlformats.org/officeDocument/2006/relationships/image" Target="../media/image13.tif"/><Relationship Id="rId10" Type="http://schemas.openxmlformats.org/officeDocument/2006/relationships/image" Target="../media/image23.tif"/><Relationship Id="rId11" Type="http://schemas.openxmlformats.org/officeDocument/2006/relationships/image" Target="../media/image2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e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e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portizza"/>
          <p:cNvSpPr txBox="1"/>
          <p:nvPr>
            <p:ph type="ctrTitle"/>
          </p:nvPr>
        </p:nvSpPr>
        <p:spPr>
          <a:xfrm>
            <a:off x="10332542" y="2654151"/>
            <a:ext cx="20828001" cy="4648201"/>
          </a:xfrm>
          <a:prstGeom prst="rect">
            <a:avLst/>
          </a:prstGeom>
        </p:spPr>
        <p:txBody>
          <a:bodyPr/>
          <a:lstStyle>
            <a:lvl1pPr algn="l" defTabSz="584200">
              <a:lnSpc>
                <a:spcPct val="80000"/>
              </a:lnSpc>
              <a:defRPr cap="all" spc="-300" sz="30000">
                <a:solidFill>
                  <a:schemeClr val="accent5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Sportizza</a:t>
            </a:r>
          </a:p>
        </p:txBody>
      </p:sp>
      <p:sp>
        <p:nvSpPr>
          <p:cNvPr id="138" name="Supervisor: Dr Shiromi Arunatileka…"/>
          <p:cNvSpPr txBox="1"/>
          <p:nvPr/>
        </p:nvSpPr>
        <p:spPr>
          <a:xfrm>
            <a:off x="1029625" y="11112055"/>
            <a:ext cx="21945601" cy="199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lnSpc>
                <a:spcPct val="120000"/>
              </a:lnSpc>
              <a:defRPr b="0" cap="all" sz="36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r>
              <a:t>Supervisor: Dr Shiromi Arunatileka</a:t>
            </a:r>
          </a:p>
          <a:p>
            <a:pPr algn="l">
              <a:lnSpc>
                <a:spcPct val="120000"/>
              </a:lnSpc>
              <a:defRPr b="0" cap="all" sz="36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r>
              <a:t>Co-supervisor: Ishani Fonseka</a:t>
            </a:r>
          </a:p>
        </p:txBody>
      </p:sp>
      <p:pic>
        <p:nvPicPr>
          <p:cNvPr id="139" name="Sportizza_Logo_Final.png" descr="Sportizza_Logo_Fi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0" y="1859825"/>
            <a:ext cx="6243482" cy="6236854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CS GROUP 19…"/>
          <p:cNvSpPr txBox="1"/>
          <p:nvPr>
            <p:ph type="subTitle" sz="quarter" idx="1"/>
          </p:nvPr>
        </p:nvSpPr>
        <p:spPr>
          <a:xfrm>
            <a:off x="1136821" y="9115511"/>
            <a:ext cx="4857745" cy="2095501"/>
          </a:xfrm>
          <a:prstGeom prst="rect">
            <a:avLst/>
          </a:prstGeom>
        </p:spPr>
        <p:txBody>
          <a:bodyPr/>
          <a:lstStyle/>
          <a:p>
            <a:pPr algn="l" defTabSz="584200">
              <a:lnSpc>
                <a:spcPct val="90000"/>
              </a:lnSpc>
              <a:defRPr spc="-52" sz="5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r>
              <a:t>CS GROUP 19</a:t>
            </a:r>
          </a:p>
          <a:p>
            <a:pPr algn="l" defTabSz="584200">
              <a:lnSpc>
                <a:spcPct val="90000"/>
              </a:lnSpc>
              <a:defRPr spc="-52" sz="5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r>
              <a:t>SCS 2202</a:t>
            </a:r>
          </a:p>
        </p:txBody>
      </p:sp>
      <p:sp>
        <p:nvSpPr>
          <p:cNvPr id="141" name="“Convenient mode of booking sports arenas”"/>
          <p:cNvSpPr txBox="1"/>
          <p:nvPr/>
        </p:nvSpPr>
        <p:spPr>
          <a:xfrm>
            <a:off x="9828550" y="7519417"/>
            <a:ext cx="11143743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rPr i="1" sz="4000"/>
              <a:t>“Convenient mode of booking sports arenas”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ther methods"/>
          <p:cNvSpPr txBox="1"/>
          <p:nvPr/>
        </p:nvSpPr>
        <p:spPr>
          <a:xfrm>
            <a:off x="1219200" y="934838"/>
            <a:ext cx="6289157" cy="229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0" cap="all" spc="-116" sz="116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Other methods</a:t>
            </a:r>
          </a:p>
        </p:txBody>
      </p:sp>
      <p:pic>
        <p:nvPicPr>
          <p:cNvPr id="210" name="undraw_Meeting_re_i53h.png" descr="undraw_Meeting_re_i53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92476" y="5222404"/>
            <a:ext cx="7579004" cy="4519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undraw_thought_process_67my.png" descr="undraw_thought_process_67m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2028" y="5006155"/>
            <a:ext cx="6165097" cy="495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undraw_product_iteration_kjok.png" descr="undraw_product_iteration_kjo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5229" y="4968504"/>
            <a:ext cx="6421447" cy="5027188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214" name="Slide Number"/>
          <p:cNvSpPr txBox="1"/>
          <p:nvPr>
            <p:ph type="sldNum" sz="quarter" idx="4294967295"/>
          </p:nvPr>
        </p:nvSpPr>
        <p:spPr>
          <a:xfrm>
            <a:off x="23574382" y="13085934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ounded Rectangle"/>
          <p:cNvSpPr/>
          <p:nvPr/>
        </p:nvSpPr>
        <p:spPr>
          <a:xfrm>
            <a:off x="1242256" y="2364278"/>
            <a:ext cx="21899488" cy="10843079"/>
          </a:xfrm>
          <a:prstGeom prst="roundRect">
            <a:avLst>
              <a:gd name="adj" fmla="val 1370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ct val="100000"/>
              <a:buFont typeface="Helvetica"/>
              <a:buChar char="●"/>
              <a:defRPr b="0" sz="4000">
                <a:solidFill>
                  <a:srgbClr val="5E5E5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18" name="Project Scope"/>
          <p:cNvSpPr txBox="1"/>
          <p:nvPr>
            <p:ph type="title" idx="4294967295"/>
          </p:nvPr>
        </p:nvSpPr>
        <p:spPr>
          <a:xfrm>
            <a:off x="8013700" y="535339"/>
            <a:ext cx="8356600" cy="1775814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cap="all" spc="-116" sz="11600">
                <a:solidFill>
                  <a:schemeClr val="accent5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Project Scope</a:t>
            </a:r>
          </a:p>
        </p:txBody>
      </p:sp>
      <p:sp>
        <p:nvSpPr>
          <p:cNvPr id="219" name="Rounded Rectangle"/>
          <p:cNvSpPr/>
          <p:nvPr/>
        </p:nvSpPr>
        <p:spPr>
          <a:xfrm>
            <a:off x="6210322" y="3405101"/>
            <a:ext cx="11706719" cy="8793629"/>
          </a:xfrm>
          <a:prstGeom prst="roundRect">
            <a:avLst>
              <a:gd name="adj" fmla="val 13392"/>
            </a:avLst>
          </a:prstGeom>
          <a:solidFill>
            <a:srgbClr val="000000"/>
          </a:solidFill>
          <a:ln w="1905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0" name="User Registration and Authentication.…"/>
          <p:cNvSpPr txBox="1"/>
          <p:nvPr/>
        </p:nvSpPr>
        <p:spPr>
          <a:xfrm>
            <a:off x="8088362" y="3002686"/>
            <a:ext cx="8207276" cy="8914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600"/>
              </a:spcBef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  <a:p>
            <a:pPr marL="355600" indent="-1270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Char char="●"/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User Registration and Authentication.</a:t>
            </a:r>
          </a:p>
          <a:p>
            <a:pPr marL="355600" indent="-1270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Char char="●"/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Search for sports arenas/ time-slots.</a:t>
            </a:r>
          </a:p>
          <a:p>
            <a:pPr marL="355600" indent="-1270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Char char="●"/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Make bookings. </a:t>
            </a:r>
          </a:p>
          <a:p>
            <a:pPr marL="355600" indent="-1270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Char char="●"/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Cancel bookings.</a:t>
            </a:r>
          </a:p>
          <a:p>
            <a:pPr marL="355600" indent="-1270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Char char="●"/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Ratings for sports arenas.</a:t>
            </a:r>
          </a:p>
          <a:p>
            <a:pPr marL="355600" indent="-1270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Char char="●"/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Share bookings.</a:t>
            </a:r>
          </a:p>
          <a:p>
            <a:pPr marL="355600" indent="-1270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Char char="●"/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View bookings.</a:t>
            </a:r>
          </a:p>
          <a:p>
            <a:pPr marL="355600" indent="-1270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Char char="●"/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Payment processing.</a:t>
            </a:r>
          </a:p>
          <a:p>
            <a:pPr marL="355600" indent="-1270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Char char="●"/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Sports arena listing in the platform.</a:t>
            </a:r>
          </a:p>
          <a:p>
            <a:pPr marL="355600" indent="-1270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Char char="●"/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Analytics generation for sports arenas.</a:t>
            </a:r>
          </a:p>
          <a:p>
            <a:pPr marL="355600" indent="-1270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Char char="●"/>
              <a:defRPr b="0" sz="34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Notifications to customers.</a:t>
            </a:r>
          </a:p>
        </p:txBody>
      </p:sp>
      <p:sp>
        <p:nvSpPr>
          <p:cNvPr id="221" name="Booking rescheduling."/>
          <p:cNvSpPr txBox="1"/>
          <p:nvPr/>
        </p:nvSpPr>
        <p:spPr>
          <a:xfrm>
            <a:off x="430751" y="7722344"/>
            <a:ext cx="564281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Font typeface="Helvetica"/>
              <a:buChar char="●"/>
              <a:defRPr b="0" sz="3800">
                <a:solidFill>
                  <a:srgbClr val="5E5E5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Booking rescheduling.</a:t>
            </a:r>
          </a:p>
        </p:txBody>
      </p:sp>
      <p:sp>
        <p:nvSpPr>
          <p:cNvPr id="222" name="Discounts on booking time slots."/>
          <p:cNvSpPr txBox="1"/>
          <p:nvPr/>
        </p:nvSpPr>
        <p:spPr>
          <a:xfrm>
            <a:off x="18310432" y="5053730"/>
            <a:ext cx="5292376" cy="160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Font typeface="Helvetica"/>
              <a:buChar char="●"/>
              <a:defRPr b="0" sz="4000">
                <a:solidFill>
                  <a:srgbClr val="5E5E5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Discounts on booking time slots.</a:t>
            </a:r>
          </a:p>
        </p:txBody>
      </p:sp>
      <p:sp>
        <p:nvSpPr>
          <p:cNvPr id="223" name="Booking time slots with coaches."/>
          <p:cNvSpPr txBox="1"/>
          <p:nvPr/>
        </p:nvSpPr>
        <p:spPr>
          <a:xfrm>
            <a:off x="14270995" y="2410452"/>
            <a:ext cx="830224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Font typeface="Helvetica"/>
              <a:buChar char="●"/>
              <a:defRPr b="0" sz="4000">
                <a:solidFill>
                  <a:srgbClr val="5E5E5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Booking time slots with coaches.</a:t>
            </a:r>
          </a:p>
        </p:txBody>
      </p:sp>
      <p:sp>
        <p:nvSpPr>
          <p:cNvPr id="224" name="Sports equipment merchandising."/>
          <p:cNvSpPr txBox="1"/>
          <p:nvPr/>
        </p:nvSpPr>
        <p:spPr>
          <a:xfrm>
            <a:off x="1071692" y="2410452"/>
            <a:ext cx="858977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Font typeface="Helvetica"/>
              <a:buChar char="●"/>
              <a:defRPr b="0" sz="4000">
                <a:solidFill>
                  <a:srgbClr val="5E5E5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Sports equipment merchandising.</a:t>
            </a:r>
          </a:p>
        </p:txBody>
      </p:sp>
      <p:sp>
        <p:nvSpPr>
          <p:cNvPr id="225" name="Text"/>
          <p:cNvSpPr txBox="1"/>
          <p:nvPr/>
        </p:nvSpPr>
        <p:spPr>
          <a:xfrm>
            <a:off x="3030824" y="11394368"/>
            <a:ext cx="862204" cy="56044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26" name="Advertising of sports events (tournaments)."/>
          <p:cNvSpPr txBox="1"/>
          <p:nvPr/>
        </p:nvSpPr>
        <p:spPr>
          <a:xfrm>
            <a:off x="6812786" y="12393279"/>
            <a:ext cx="1075842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Font typeface="Helvetica"/>
              <a:buChar char="●"/>
              <a:defRPr b="0" sz="4000">
                <a:solidFill>
                  <a:srgbClr val="5E5E5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Advertising of sports events (tournaments).</a:t>
            </a:r>
          </a:p>
        </p:txBody>
      </p:sp>
      <p:sp>
        <p:nvSpPr>
          <p:cNvPr id="227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228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9" name="Messaging module for customers &amp; sports arenas."/>
          <p:cNvSpPr txBox="1"/>
          <p:nvPr/>
        </p:nvSpPr>
        <p:spPr>
          <a:xfrm>
            <a:off x="18053795" y="8871394"/>
            <a:ext cx="5864912" cy="240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AE00"/>
              </a:buClr>
              <a:buSzPct val="100000"/>
              <a:buFont typeface="Helvetica"/>
              <a:buChar char="●"/>
              <a:defRPr b="0" sz="4000">
                <a:solidFill>
                  <a:srgbClr val="5E5E5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Messaging module for customers &amp; sports arenas.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How does it work with our solution?"/>
          <p:cNvSpPr txBox="1"/>
          <p:nvPr>
            <p:ph type="title" idx="4294967295"/>
          </p:nvPr>
        </p:nvSpPr>
        <p:spPr>
          <a:xfrm>
            <a:off x="1658551" y="575623"/>
            <a:ext cx="21945601" cy="2298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50000"/>
              </a:lnSpc>
              <a:defRPr cap="all" spc="-116" sz="116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How does it work with our solution?</a:t>
            </a:r>
          </a:p>
        </p:txBody>
      </p:sp>
      <p:sp>
        <p:nvSpPr>
          <p:cNvPr id="232" name="GROUP 19: SPORTIZZA - PROJECT PROPOSAL"/>
          <p:cNvSpPr txBox="1"/>
          <p:nvPr/>
        </p:nvSpPr>
        <p:spPr>
          <a:xfrm>
            <a:off x="288679" y="13100564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233" name="Slide Number"/>
          <p:cNvSpPr txBox="1"/>
          <p:nvPr>
            <p:ph type="sldNum" sz="quarter" idx="4294967295"/>
          </p:nvPr>
        </p:nvSpPr>
        <p:spPr>
          <a:xfrm>
            <a:off x="23601841" y="13085934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4" name="Flowchart 2 (re-updated).jpg" descr="Flowchart 2 (re-updated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483" y="2103581"/>
            <a:ext cx="22737034" cy="10335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Any Similar systems?"/>
          <p:cNvSpPr txBox="1"/>
          <p:nvPr>
            <p:ph type="body" sz="quarter" idx="4294967295"/>
          </p:nvPr>
        </p:nvSpPr>
        <p:spPr>
          <a:xfrm>
            <a:off x="2712522" y="609241"/>
            <a:ext cx="18958956" cy="2447170"/>
          </a:xfrm>
          <a:prstGeom prst="rect">
            <a:avLst/>
          </a:prstGeom>
        </p:spPr>
        <p:txBody>
          <a:bodyPr anchor="b"/>
          <a:lstStyle>
            <a:lvl1pPr marL="0" indent="0" algn="ctr" defTabSz="356362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183" sz="183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Any Similar systems?</a:t>
            </a:r>
          </a:p>
        </p:txBody>
      </p:sp>
      <p:sp>
        <p:nvSpPr>
          <p:cNvPr id="237" name="“None is available  in Sri lanka!”"/>
          <p:cNvSpPr txBox="1"/>
          <p:nvPr/>
        </p:nvSpPr>
        <p:spPr>
          <a:xfrm>
            <a:off x="9287271" y="9675512"/>
            <a:ext cx="14587326" cy="258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84200">
              <a:lnSpc>
                <a:spcPct val="110000"/>
              </a:lnSpc>
              <a:defRPr cap="all" i="1" spc="-59" sz="6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defTabSz="584200">
              <a:lnSpc>
                <a:spcPct val="110000"/>
              </a:lnSpc>
              <a:defRPr cap="all" i="1" spc="-59" sz="6000">
                <a:solidFill>
                  <a:srgbClr val="FF4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“None is available  in Sri lanka!”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0323" t="29740" r="14142" b="0"/>
          <a:stretch>
            <a:fillRect/>
          </a:stretch>
        </p:blipFill>
        <p:spPr>
          <a:xfrm>
            <a:off x="851511" y="3740858"/>
            <a:ext cx="7997215" cy="4814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983" t="720" r="1689" b="10021"/>
          <a:stretch>
            <a:fillRect/>
          </a:stretch>
        </p:blipFill>
        <p:spPr>
          <a:xfrm>
            <a:off x="13860806" y="3740858"/>
            <a:ext cx="9601824" cy="4398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25924" y="4511589"/>
            <a:ext cx="28575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0527" y="9239400"/>
            <a:ext cx="72390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243" name="Slide Number"/>
          <p:cNvSpPr txBox="1"/>
          <p:nvPr>
            <p:ph type="sldNum" sz="quarter" idx="4294967295"/>
          </p:nvPr>
        </p:nvSpPr>
        <p:spPr>
          <a:xfrm>
            <a:off x="23464544" y="13085934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Business model"/>
          <p:cNvSpPr txBox="1"/>
          <p:nvPr>
            <p:ph type="body" sz="quarter" idx="4294967295"/>
          </p:nvPr>
        </p:nvSpPr>
        <p:spPr>
          <a:xfrm>
            <a:off x="2518799" y="273013"/>
            <a:ext cx="18958955" cy="2447171"/>
          </a:xfrm>
          <a:prstGeom prst="rect">
            <a:avLst/>
          </a:prstGeom>
        </p:spPr>
        <p:txBody>
          <a:bodyPr anchor="b"/>
          <a:lstStyle>
            <a:lvl1pPr marL="0" indent="0" algn="ctr" defTabSz="233679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200" sz="20000">
                <a:solidFill>
                  <a:srgbClr val="FF998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Business model</a:t>
            </a:r>
          </a:p>
        </p:txBody>
      </p:sp>
      <p:sp>
        <p:nvSpPr>
          <p:cNvPr id="246" name="Terminator"/>
          <p:cNvSpPr/>
          <p:nvPr/>
        </p:nvSpPr>
        <p:spPr>
          <a:xfrm>
            <a:off x="1693876" y="2823019"/>
            <a:ext cx="20608801" cy="10304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92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pic>
        <p:nvPicPr>
          <p:cNvPr id="247" name="ffced874670b8c93be8500423f32f6e5-sticker.png" descr="ffced874670b8c93be8500423f32f6e5-sti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9302" y="4505894"/>
            <a:ext cx="4704211" cy="4704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82a3b181820cfa2a3e4e3dbc8c3b484d-sticker.png" descr="82a3b181820cfa2a3e4e3dbc8c3b484d-sti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53040" y="4369587"/>
            <a:ext cx="4704211" cy="470421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portizza"/>
          <p:cNvSpPr/>
          <p:nvPr/>
        </p:nvSpPr>
        <p:spPr>
          <a:xfrm>
            <a:off x="10285771" y="6173062"/>
            <a:ext cx="2739749" cy="1369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Sportizza</a:t>
            </a:r>
          </a:p>
        </p:txBody>
      </p:sp>
      <p:sp>
        <p:nvSpPr>
          <p:cNvPr id="250" name="Arrow"/>
          <p:cNvSpPr/>
          <p:nvPr/>
        </p:nvSpPr>
        <p:spPr>
          <a:xfrm>
            <a:off x="6336129" y="5950385"/>
            <a:ext cx="3038880" cy="1542615"/>
          </a:xfrm>
          <a:prstGeom prst="rightArrow">
            <a:avLst>
              <a:gd name="adj1" fmla="val 32000"/>
              <a:gd name="adj2" fmla="val 52690"/>
            </a:avLst>
          </a:prstGeom>
          <a:solidFill>
            <a:srgbClr val="24AC3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51" name="Arrow"/>
          <p:cNvSpPr/>
          <p:nvPr/>
        </p:nvSpPr>
        <p:spPr>
          <a:xfrm rot="10800000">
            <a:off x="13936282" y="7405765"/>
            <a:ext cx="3772517" cy="1542615"/>
          </a:xfrm>
          <a:prstGeom prst="rightArrow">
            <a:avLst>
              <a:gd name="adj1" fmla="val 32000"/>
              <a:gd name="adj2" fmla="val 52690"/>
            </a:avLst>
          </a:prstGeom>
          <a:solidFill>
            <a:srgbClr val="FF4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52" name="Arrow"/>
          <p:cNvSpPr/>
          <p:nvPr/>
        </p:nvSpPr>
        <p:spPr>
          <a:xfrm rot="10800000">
            <a:off x="13936282" y="5147038"/>
            <a:ext cx="3772517" cy="1542615"/>
          </a:xfrm>
          <a:prstGeom prst="rightArrow">
            <a:avLst>
              <a:gd name="adj1" fmla="val 32000"/>
              <a:gd name="adj2" fmla="val 52690"/>
            </a:avLst>
          </a:prstGeom>
          <a:solidFill>
            <a:srgbClr val="FF4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53" name="5 %  Royalty Fee"/>
          <p:cNvSpPr txBox="1"/>
          <p:nvPr/>
        </p:nvSpPr>
        <p:spPr>
          <a:xfrm>
            <a:off x="14621544" y="5607195"/>
            <a:ext cx="313563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5 %  Royalty Fee</a:t>
            </a:r>
          </a:p>
        </p:txBody>
      </p:sp>
      <p:sp>
        <p:nvSpPr>
          <p:cNvPr id="254" name="Advertising Fee"/>
          <p:cNvSpPr txBox="1"/>
          <p:nvPr/>
        </p:nvSpPr>
        <p:spPr>
          <a:xfrm>
            <a:off x="14681742" y="7865922"/>
            <a:ext cx="301523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Advertising Fee</a:t>
            </a:r>
          </a:p>
        </p:txBody>
      </p:sp>
      <p:sp>
        <p:nvSpPr>
          <p:cNvPr id="255" name="Zero Fee"/>
          <p:cNvSpPr txBox="1"/>
          <p:nvPr/>
        </p:nvSpPr>
        <p:spPr>
          <a:xfrm>
            <a:off x="6507542" y="6410542"/>
            <a:ext cx="17141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Zero Fee</a:t>
            </a:r>
          </a:p>
        </p:txBody>
      </p:sp>
      <p:sp>
        <p:nvSpPr>
          <p:cNvPr id="256" name="Sports arena"/>
          <p:cNvSpPr/>
          <p:nvPr/>
        </p:nvSpPr>
        <p:spPr>
          <a:xfrm>
            <a:off x="18341770" y="9059822"/>
            <a:ext cx="2726752" cy="136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99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Sports arena</a:t>
            </a:r>
          </a:p>
        </p:txBody>
      </p:sp>
      <p:sp>
        <p:nvSpPr>
          <p:cNvPr id="257" name="Customer"/>
          <p:cNvSpPr/>
          <p:nvPr/>
        </p:nvSpPr>
        <p:spPr>
          <a:xfrm>
            <a:off x="2589257" y="9059822"/>
            <a:ext cx="2726752" cy="136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99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258" name="*Scalable with merchants &amp; event organisers of sports events"/>
          <p:cNvSpPr txBox="1"/>
          <p:nvPr/>
        </p:nvSpPr>
        <p:spPr>
          <a:xfrm>
            <a:off x="5401246" y="11812861"/>
            <a:ext cx="135815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0" cap="all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*Scalable with merchants &amp; event organisers of sports events</a:t>
            </a:r>
          </a:p>
        </p:txBody>
      </p:sp>
      <p:sp>
        <p:nvSpPr>
          <p:cNvPr id="25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260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quirement   Analysis"/>
          <p:cNvSpPr txBox="1"/>
          <p:nvPr>
            <p:ph type="title"/>
          </p:nvPr>
        </p:nvSpPr>
        <p:spPr>
          <a:xfrm>
            <a:off x="3804531" y="5323854"/>
            <a:ext cx="16774938" cy="1627888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cap="all" spc="-116" sz="11600">
                <a:solidFill>
                  <a:srgbClr val="E43A02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Requirement   Analysis</a:t>
            </a:r>
          </a:p>
        </p:txBody>
      </p:sp>
      <p:sp>
        <p:nvSpPr>
          <p:cNvPr id="263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264" name="Text"/>
          <p:cNvSpPr txBox="1"/>
          <p:nvPr/>
        </p:nvSpPr>
        <p:spPr>
          <a:xfrm>
            <a:off x="23546922" y="131113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User identification"/>
          <p:cNvSpPr txBox="1"/>
          <p:nvPr>
            <p:ph type="title" idx="4294967295"/>
          </p:nvPr>
        </p:nvSpPr>
        <p:spPr>
          <a:xfrm>
            <a:off x="1219200" y="484599"/>
            <a:ext cx="21945600" cy="2298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50000"/>
              </a:lnSpc>
              <a:defRPr cap="all" spc="-116" sz="116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User identification</a:t>
            </a:r>
          </a:p>
        </p:txBody>
      </p:sp>
      <p:sp>
        <p:nvSpPr>
          <p:cNvPr id="267" name="Slide Number"/>
          <p:cNvSpPr txBox="1"/>
          <p:nvPr>
            <p:ph type="sldNum" sz="quarter" idx="4294967295"/>
          </p:nvPr>
        </p:nvSpPr>
        <p:spPr>
          <a:xfrm>
            <a:off x="23395381" y="13033706"/>
            <a:ext cx="453238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/>
          <a:p>
            <a:pPr/>
            <a:fld id="{86CB4B4D-7CA3-9044-876B-883B54F8677D}" type="slidenum"/>
          </a:p>
        </p:txBody>
      </p:sp>
      <p:sp>
        <p:nvSpPr>
          <p:cNvPr id="268" name="01"/>
          <p:cNvSpPr/>
          <p:nvPr/>
        </p:nvSpPr>
        <p:spPr>
          <a:xfrm>
            <a:off x="2903634" y="2725006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69" name="05"/>
          <p:cNvSpPr/>
          <p:nvPr/>
        </p:nvSpPr>
        <p:spPr>
          <a:xfrm>
            <a:off x="11308426" y="7748726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270" name="04"/>
          <p:cNvSpPr/>
          <p:nvPr/>
        </p:nvSpPr>
        <p:spPr>
          <a:xfrm>
            <a:off x="14130227" y="2725006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271" name="03"/>
          <p:cNvSpPr/>
          <p:nvPr/>
        </p:nvSpPr>
        <p:spPr>
          <a:xfrm>
            <a:off x="8614562" y="2725006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272" name="02"/>
          <p:cNvSpPr/>
          <p:nvPr/>
        </p:nvSpPr>
        <p:spPr>
          <a:xfrm>
            <a:off x="2903634" y="7481329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273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274" name="06"/>
          <p:cNvSpPr/>
          <p:nvPr/>
        </p:nvSpPr>
        <p:spPr>
          <a:xfrm>
            <a:off x="20011172" y="2725006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06</a:t>
            </a:r>
          </a:p>
        </p:txBody>
      </p:sp>
      <p:pic>
        <p:nvPicPr>
          <p:cNvPr id="275" name="noun_User_479043.png" descr="noun_User_479043.png"/>
          <p:cNvPicPr>
            <a:picLocks noChangeAspect="1"/>
          </p:cNvPicPr>
          <p:nvPr/>
        </p:nvPicPr>
        <p:blipFill>
          <a:blip r:embed="rId2">
            <a:extLst/>
          </a:blip>
          <a:srcRect l="20652" t="0" r="20652" b="18750"/>
          <a:stretch>
            <a:fillRect/>
          </a:stretch>
        </p:blipFill>
        <p:spPr>
          <a:xfrm>
            <a:off x="2708372" y="3878165"/>
            <a:ext cx="1660722" cy="229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noun_User_3967249.png" descr="noun_User_3967249.png"/>
          <p:cNvPicPr>
            <a:picLocks noChangeAspect="1"/>
          </p:cNvPicPr>
          <p:nvPr/>
        </p:nvPicPr>
        <p:blipFill>
          <a:blip r:embed="rId3">
            <a:extLst/>
          </a:blip>
          <a:srcRect l="8015" t="0" r="8015" b="13368"/>
          <a:stretch>
            <a:fillRect/>
          </a:stretch>
        </p:blipFill>
        <p:spPr>
          <a:xfrm>
            <a:off x="2161875" y="8843421"/>
            <a:ext cx="2753425" cy="284076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Visitor"/>
          <p:cNvSpPr/>
          <p:nvPr/>
        </p:nvSpPr>
        <p:spPr>
          <a:xfrm>
            <a:off x="2665166" y="6350442"/>
            <a:ext cx="1746938" cy="873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Visitor</a:t>
            </a:r>
          </a:p>
        </p:txBody>
      </p:sp>
      <p:sp>
        <p:nvSpPr>
          <p:cNvPr id="278" name="customer"/>
          <p:cNvSpPr/>
          <p:nvPr/>
        </p:nvSpPr>
        <p:spPr>
          <a:xfrm>
            <a:off x="1904496" y="11810289"/>
            <a:ext cx="2328477" cy="1164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customer</a:t>
            </a:r>
          </a:p>
        </p:txBody>
      </p:sp>
      <p:pic>
        <p:nvPicPr>
          <p:cNvPr id="279" name="noun_employees_575212.png" descr="noun_employees_575212.png"/>
          <p:cNvPicPr>
            <a:picLocks noChangeAspect="1"/>
          </p:cNvPicPr>
          <p:nvPr/>
        </p:nvPicPr>
        <p:blipFill>
          <a:blip r:embed="rId4">
            <a:extLst/>
          </a:blip>
          <a:srcRect l="22406" t="9672" r="22406" b="22677"/>
          <a:stretch>
            <a:fillRect/>
          </a:stretch>
        </p:blipFill>
        <p:spPr>
          <a:xfrm>
            <a:off x="13943299" y="4400726"/>
            <a:ext cx="1643861" cy="2015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noun_Employee_3872169.png" descr="noun_Employee_3872169.png"/>
          <p:cNvPicPr>
            <a:picLocks noChangeAspect="1"/>
          </p:cNvPicPr>
          <p:nvPr/>
        </p:nvPicPr>
        <p:blipFill>
          <a:blip r:embed="rId5">
            <a:extLst/>
          </a:blip>
          <a:srcRect l="13065" t="0" r="13065" b="13248"/>
          <a:stretch>
            <a:fillRect/>
          </a:stretch>
        </p:blipFill>
        <p:spPr>
          <a:xfrm>
            <a:off x="11111686" y="9162112"/>
            <a:ext cx="1876283" cy="2203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noun_admin_1451279.png" descr="noun_admin_1451279.png"/>
          <p:cNvPicPr>
            <a:picLocks noChangeAspect="1"/>
          </p:cNvPicPr>
          <p:nvPr/>
        </p:nvPicPr>
        <p:blipFill>
          <a:blip r:embed="rId6">
            <a:extLst/>
          </a:blip>
          <a:srcRect l="20283" t="7109" r="20283" b="19830"/>
          <a:stretch>
            <a:fillRect/>
          </a:stretch>
        </p:blipFill>
        <p:spPr>
          <a:xfrm>
            <a:off x="8405408" y="4370365"/>
            <a:ext cx="1688377" cy="2075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noun_management_2836308.png" descr="noun_management_2836308.png"/>
          <p:cNvPicPr>
            <a:picLocks noChangeAspect="1"/>
          </p:cNvPicPr>
          <p:nvPr/>
        </p:nvPicPr>
        <p:blipFill>
          <a:blip r:embed="rId7">
            <a:extLst/>
          </a:blip>
          <a:srcRect l="22327" t="0" r="22327" b="14697"/>
          <a:stretch>
            <a:fillRect/>
          </a:stretch>
        </p:blipFill>
        <p:spPr>
          <a:xfrm>
            <a:off x="19616479" y="4131721"/>
            <a:ext cx="2059546" cy="3174307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Admin"/>
          <p:cNvSpPr/>
          <p:nvPr/>
        </p:nvSpPr>
        <p:spPr>
          <a:xfrm>
            <a:off x="19772703" y="7946991"/>
            <a:ext cx="1746938" cy="873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Admin</a:t>
            </a:r>
          </a:p>
        </p:txBody>
      </p:sp>
      <p:sp>
        <p:nvSpPr>
          <p:cNvPr id="284" name="Administration staff"/>
          <p:cNvSpPr/>
          <p:nvPr/>
        </p:nvSpPr>
        <p:spPr>
          <a:xfrm>
            <a:off x="10355721" y="11598555"/>
            <a:ext cx="3175410" cy="1587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Administration staff</a:t>
            </a:r>
          </a:p>
        </p:txBody>
      </p:sp>
      <p:sp>
        <p:nvSpPr>
          <p:cNvPr id="285" name="Location manager"/>
          <p:cNvSpPr/>
          <p:nvPr/>
        </p:nvSpPr>
        <p:spPr>
          <a:xfrm>
            <a:off x="8148777" y="6821381"/>
            <a:ext cx="2201571" cy="1100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Location manager</a:t>
            </a:r>
          </a:p>
        </p:txBody>
      </p:sp>
      <p:sp>
        <p:nvSpPr>
          <p:cNvPr id="286" name="Booking handling staff"/>
          <p:cNvSpPr/>
          <p:nvPr/>
        </p:nvSpPr>
        <p:spPr>
          <a:xfrm>
            <a:off x="13268031" y="6623176"/>
            <a:ext cx="2994393" cy="1497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Booking handling staff</a:t>
            </a:r>
          </a:p>
        </p:txBody>
      </p:sp>
      <p:sp>
        <p:nvSpPr>
          <p:cNvPr id="287" name="Line"/>
          <p:cNvSpPr/>
          <p:nvPr/>
        </p:nvSpPr>
        <p:spPr>
          <a:xfrm flipV="1">
            <a:off x="6394098" y="2840396"/>
            <a:ext cx="1" cy="9805263"/>
          </a:xfrm>
          <a:prstGeom prst="line">
            <a:avLst/>
          </a:prstGeom>
          <a:ln w="254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288" name="Line"/>
          <p:cNvSpPr/>
          <p:nvPr/>
        </p:nvSpPr>
        <p:spPr>
          <a:xfrm flipV="1">
            <a:off x="17705699" y="2840396"/>
            <a:ext cx="1" cy="9805263"/>
          </a:xfrm>
          <a:prstGeom prst="line">
            <a:avLst/>
          </a:prstGeom>
          <a:ln w="254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289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Use case diagram"/>
          <p:cNvSpPr txBox="1"/>
          <p:nvPr>
            <p:ph type="title"/>
          </p:nvPr>
        </p:nvSpPr>
        <p:spPr>
          <a:xfrm rot="16200000">
            <a:off x="-1410323" y="5389835"/>
            <a:ext cx="8958116" cy="22987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4000"/>
                </a:solidFill>
              </a:defRPr>
            </a:lvl1pPr>
          </a:lstStyle>
          <a:p>
            <a:pPr/>
            <a:r>
              <a:t>Use case diagram</a:t>
            </a:r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xfrm>
            <a:off x="23622000" y="13080999"/>
            <a:ext cx="315926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294" name="Group-Use Case New.jpg" descr="Group-Use Case Ne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0007" y="0"/>
            <a:ext cx="8023986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roup-Component (2).jpg" descr="Group-Component (2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7531" y="-21193"/>
            <a:ext cx="21189245" cy="1341079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Component diagram…"/>
          <p:cNvSpPr txBox="1"/>
          <p:nvPr>
            <p:ph type="title"/>
          </p:nvPr>
        </p:nvSpPr>
        <p:spPr>
          <a:xfrm rot="16200000">
            <a:off x="-3705504" y="5708650"/>
            <a:ext cx="11090147" cy="2298700"/>
          </a:xfrm>
          <a:prstGeom prst="rect">
            <a:avLst/>
          </a:prstGeom>
        </p:spPr>
        <p:txBody>
          <a:bodyPr/>
          <a:lstStyle/>
          <a:p>
            <a:pPr algn="ctr" defTabSz="610870">
              <a:defRPr spc="-85" sz="8584">
                <a:solidFill>
                  <a:srgbClr val="FF4000"/>
                </a:solidFill>
              </a:defRPr>
            </a:pPr>
            <a:r>
              <a:t>Component diagram </a:t>
            </a:r>
          </a:p>
          <a:p>
            <a:pPr algn="ctr" defTabSz="610870">
              <a:defRPr spc="-85" sz="8584">
                <a:solidFill>
                  <a:srgbClr val="FF4000"/>
                </a:solidFill>
              </a:defRPr>
            </a:pPr>
            <a:r>
              <a:t>(high-level architecture)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xfrm>
            <a:off x="23622000" y="13080999"/>
            <a:ext cx="330785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xfrm>
            <a:off x="23622000" y="13080999"/>
            <a:ext cx="332613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SOFTWARE ARCHITECTURE SUMMARY"/>
          <p:cNvSpPr txBox="1"/>
          <p:nvPr/>
        </p:nvSpPr>
        <p:spPr>
          <a:xfrm>
            <a:off x="1219200" y="9144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0" cap="all" spc="-116" sz="116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SOFTWARE ARCHITECTURE SUMMARY</a:t>
            </a:r>
          </a:p>
        </p:txBody>
      </p:sp>
      <p:pic>
        <p:nvPicPr>
          <p:cNvPr id="303" name="undraw_server_status_5pbv.png" descr="undraw_server_status_5pb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17614" y="4695438"/>
            <a:ext cx="6001457" cy="4325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undraw_collecting_fjjl.png" descr="undraw_collecting_fjj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0292" y="4014955"/>
            <a:ext cx="5303415" cy="5036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undraw_mobile_interface_wakp.png" descr="undraw_mobile_interface_wak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193" y="5494270"/>
            <a:ext cx="5571193" cy="425146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Line"/>
          <p:cNvSpPr/>
          <p:nvPr/>
        </p:nvSpPr>
        <p:spPr>
          <a:xfrm>
            <a:off x="14305801" y="6660260"/>
            <a:ext cx="4197994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7" name="1. User interacts with a view"/>
          <p:cNvSpPr txBox="1"/>
          <p:nvPr/>
        </p:nvSpPr>
        <p:spPr>
          <a:xfrm>
            <a:off x="2584748" y="4013199"/>
            <a:ext cx="2192083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1. User interacts with a view</a:t>
            </a:r>
          </a:p>
        </p:txBody>
      </p:sp>
      <p:sp>
        <p:nvSpPr>
          <p:cNvPr id="308" name="2. View alerts controller of a particular event."/>
          <p:cNvSpPr txBox="1"/>
          <p:nvPr/>
        </p:nvSpPr>
        <p:spPr>
          <a:xfrm>
            <a:off x="5672916" y="4394199"/>
            <a:ext cx="3789172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2. View alerts controller of a particular event.</a:t>
            </a:r>
          </a:p>
        </p:txBody>
      </p:sp>
      <p:sp>
        <p:nvSpPr>
          <p:cNvPr id="309" name="3. Controller updates Model"/>
          <p:cNvSpPr txBox="1"/>
          <p:nvPr/>
        </p:nvSpPr>
        <p:spPr>
          <a:xfrm>
            <a:off x="14642106" y="4695438"/>
            <a:ext cx="3529194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3. Controller updates Model </a:t>
            </a:r>
          </a:p>
        </p:txBody>
      </p:sp>
      <p:sp>
        <p:nvSpPr>
          <p:cNvPr id="310" name="4. Model alerts view that it has changed."/>
          <p:cNvSpPr txBox="1"/>
          <p:nvPr/>
        </p:nvSpPr>
        <p:spPr>
          <a:xfrm>
            <a:off x="10084875" y="9294620"/>
            <a:ext cx="4214250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4. Model alerts view that it has changed.</a:t>
            </a:r>
          </a:p>
        </p:txBody>
      </p:sp>
      <p:sp>
        <p:nvSpPr>
          <p:cNvPr id="311" name="5. View grabs model data and update itself."/>
          <p:cNvSpPr txBox="1"/>
          <p:nvPr/>
        </p:nvSpPr>
        <p:spPr>
          <a:xfrm>
            <a:off x="10084875" y="11454631"/>
            <a:ext cx="4214250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5. View grabs model data and update itself.</a:t>
            </a:r>
          </a:p>
        </p:txBody>
      </p:sp>
      <p:sp>
        <p:nvSpPr>
          <p:cNvPr id="312" name="Line"/>
          <p:cNvSpPr/>
          <p:nvPr/>
        </p:nvSpPr>
        <p:spPr>
          <a:xfrm>
            <a:off x="5593600" y="6660260"/>
            <a:ext cx="4197994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3" name="Line"/>
          <p:cNvSpPr/>
          <p:nvPr/>
        </p:nvSpPr>
        <p:spPr>
          <a:xfrm>
            <a:off x="4388580" y="10600180"/>
            <a:ext cx="15606841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4" name="Line"/>
          <p:cNvSpPr/>
          <p:nvPr/>
        </p:nvSpPr>
        <p:spPr>
          <a:xfrm>
            <a:off x="4632371" y="12737900"/>
            <a:ext cx="15115448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5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5e87d3ca-7d05-4f51-9f65-2af6eba19943.png" descr="5e87d3ca-7d05-4f51-9f65-2af6eba19943.png"/>
          <p:cNvPicPr>
            <a:picLocks noChangeAspect="1"/>
          </p:cNvPicPr>
          <p:nvPr/>
        </p:nvPicPr>
        <p:blipFill>
          <a:blip r:embed="rId2">
            <a:extLst/>
          </a:blip>
          <a:srcRect l="4284" t="0" r="4288" b="13408"/>
          <a:stretch>
            <a:fillRect/>
          </a:stretch>
        </p:blipFill>
        <p:spPr>
          <a:xfrm>
            <a:off x="6739819" y="5275693"/>
            <a:ext cx="5078944" cy="506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3" fill="norm" stroke="1" extrusionOk="0">
                <a:moveTo>
                  <a:pt x="9254" y="0"/>
                </a:moveTo>
                <a:cubicBezTo>
                  <a:pt x="6934" y="144"/>
                  <a:pt x="4654" y="1133"/>
                  <a:pt x="2882" y="2990"/>
                </a:cubicBezTo>
                <a:cubicBezTo>
                  <a:pt x="-961" y="7017"/>
                  <a:pt x="-961" y="13547"/>
                  <a:pt x="2882" y="17573"/>
                </a:cubicBezTo>
                <a:cubicBezTo>
                  <a:pt x="6724" y="21600"/>
                  <a:pt x="12954" y="21600"/>
                  <a:pt x="16796" y="17573"/>
                </a:cubicBezTo>
                <a:cubicBezTo>
                  <a:pt x="20639" y="13547"/>
                  <a:pt x="20639" y="7017"/>
                  <a:pt x="16796" y="2990"/>
                </a:cubicBezTo>
                <a:cubicBezTo>
                  <a:pt x="15024" y="1133"/>
                  <a:pt x="12744" y="144"/>
                  <a:pt x="10424" y="0"/>
                </a:cubicBezTo>
                <a:lnTo>
                  <a:pt x="925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44" name="dfeca8ce-3012-4d29-8cf9-ac777ea31084.png" descr="dfeca8ce-3012-4d29-8cf9-ac777ea31084.png"/>
          <p:cNvPicPr>
            <a:picLocks noChangeAspect="1"/>
          </p:cNvPicPr>
          <p:nvPr/>
        </p:nvPicPr>
        <p:blipFill>
          <a:blip r:embed="rId3">
            <a:extLst/>
          </a:blip>
          <a:srcRect l="39" t="140" r="44" b="8027"/>
          <a:stretch>
            <a:fillRect/>
          </a:stretch>
        </p:blipFill>
        <p:spPr>
          <a:xfrm>
            <a:off x="18391976" y="5268463"/>
            <a:ext cx="5078944" cy="5076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0" y="0"/>
                </a:moveTo>
                <a:cubicBezTo>
                  <a:pt x="7322" y="0"/>
                  <a:pt x="4803" y="1005"/>
                  <a:pt x="2882" y="3015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5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5" name="W. L. P. MANETH…"/>
          <p:cNvSpPr txBox="1"/>
          <p:nvPr/>
        </p:nvSpPr>
        <p:spPr>
          <a:xfrm>
            <a:off x="1742384" y="10628751"/>
            <a:ext cx="3208631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W. L. P. MANETH</a:t>
            </a: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WIJETUNGA</a:t>
            </a: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2019/CS/194</a:t>
            </a:r>
          </a:p>
        </p:txBody>
      </p:sp>
      <p:sp>
        <p:nvSpPr>
          <p:cNvPr id="146" name="JONATHAN. P. M.…"/>
          <p:cNvSpPr txBox="1"/>
          <p:nvPr/>
        </p:nvSpPr>
        <p:spPr>
          <a:xfrm>
            <a:off x="7545050" y="10628751"/>
            <a:ext cx="3468727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JONATHAN. P. M. </a:t>
            </a: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DASS</a:t>
            </a: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2019/CS/028</a:t>
            </a:r>
          </a:p>
        </p:txBody>
      </p:sp>
      <p:sp>
        <p:nvSpPr>
          <p:cNvPr id="147" name="H. B. S. BHASHITHA…"/>
          <p:cNvSpPr txBox="1"/>
          <p:nvPr/>
        </p:nvSpPr>
        <p:spPr>
          <a:xfrm>
            <a:off x="13284929" y="10628751"/>
            <a:ext cx="385440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H. B. S. BHASHITHA</a:t>
            </a: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RANASINGHE</a:t>
            </a: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2019/CS/131</a:t>
            </a:r>
          </a:p>
        </p:txBody>
      </p:sp>
      <p:sp>
        <p:nvSpPr>
          <p:cNvPr id="148" name="K.P.D. PRASAD…"/>
          <p:cNvSpPr txBox="1"/>
          <p:nvPr/>
        </p:nvSpPr>
        <p:spPr>
          <a:xfrm>
            <a:off x="19486564" y="10628751"/>
            <a:ext cx="2890013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K.P.D. PRASAD</a:t>
            </a: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LAKSHAN</a:t>
            </a: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>
              <a:defRPr sz="32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2019/CS/078</a:t>
            </a:r>
          </a:p>
        </p:txBody>
      </p:sp>
      <p:sp>
        <p:nvSpPr>
          <p:cNvPr id="149" name="TEAM CS 19…"/>
          <p:cNvSpPr txBox="1"/>
          <p:nvPr>
            <p:ph type="body" sz="half" idx="4294967295"/>
          </p:nvPr>
        </p:nvSpPr>
        <p:spPr>
          <a:xfrm>
            <a:off x="1219200" y="119104"/>
            <a:ext cx="21945600" cy="3504749"/>
          </a:xfrm>
          <a:prstGeom prst="rect">
            <a:avLst/>
          </a:prstGeom>
        </p:spPr>
        <p:txBody>
          <a:bodyPr/>
          <a:lstStyle/>
          <a:p>
            <a:pPr marL="0" indent="0" algn="ctr" defTabSz="5842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cap="all" sz="10000">
                <a:latin typeface="PT Sans Caption"/>
                <a:ea typeface="PT Sans Caption"/>
                <a:cs typeface="PT Sans Caption"/>
                <a:sym typeface="PT Sans Caption"/>
              </a:defRPr>
            </a:pPr>
            <a:r>
              <a:t>TEAM CS 19</a:t>
            </a:r>
          </a:p>
          <a:p>
            <a:pPr marL="0" indent="0" algn="ctr" defTabSz="5842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cap="all" sz="10000">
                <a:latin typeface="PT Sans Caption"/>
                <a:ea typeface="PT Sans Caption"/>
                <a:cs typeface="PT Sans Caption"/>
                <a:sym typeface="PT Sans Caption"/>
              </a:defRPr>
            </a:pPr>
            <a:r>
              <a:t>Group members</a:t>
            </a:r>
          </a:p>
        </p:txBody>
      </p:sp>
      <p:pic>
        <p:nvPicPr>
          <p:cNvPr id="150" name="HSS00130.png" descr="HSS001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920" y="5272035"/>
            <a:ext cx="4766128" cy="5076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G_B922243F79F7-1.png" descr="IMG_B922243F79F7-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02608" y="5272035"/>
            <a:ext cx="4819042" cy="507696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153" name="Slide Number"/>
          <p:cNvSpPr txBox="1"/>
          <p:nvPr>
            <p:ph type="sldNum" sz="quarter" idx="4294967295"/>
          </p:nvPr>
        </p:nvSpPr>
        <p:spPr>
          <a:xfrm>
            <a:off x="23768955" y="12833864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Non-functional requirements"/>
          <p:cNvSpPr txBox="1"/>
          <p:nvPr>
            <p:ph type="title"/>
          </p:nvPr>
        </p:nvSpPr>
        <p:spPr>
          <a:xfrm>
            <a:off x="500726" y="768960"/>
            <a:ext cx="21945601" cy="22987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>
                <a:solidFill>
                  <a:srgbClr val="FF4000"/>
                </a:solidFill>
              </a:defRPr>
            </a:lvl1pPr>
          </a:lstStyle>
          <a:p>
            <a:pPr/>
            <a:r>
              <a:t>Non-functional requirements</a:t>
            </a:r>
          </a:p>
        </p:txBody>
      </p:sp>
      <p:sp>
        <p:nvSpPr>
          <p:cNvPr id="318" name="01"/>
          <p:cNvSpPr/>
          <p:nvPr/>
        </p:nvSpPr>
        <p:spPr>
          <a:xfrm>
            <a:off x="3218629" y="4149030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319" name="05"/>
          <p:cNvSpPr/>
          <p:nvPr/>
        </p:nvSpPr>
        <p:spPr>
          <a:xfrm>
            <a:off x="13814778" y="7449111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320" name="04"/>
          <p:cNvSpPr/>
          <p:nvPr/>
        </p:nvSpPr>
        <p:spPr>
          <a:xfrm>
            <a:off x="13814778" y="3929354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321" name="03"/>
          <p:cNvSpPr/>
          <p:nvPr/>
        </p:nvSpPr>
        <p:spPr>
          <a:xfrm>
            <a:off x="3218629" y="10629462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322" name="02"/>
          <p:cNvSpPr/>
          <p:nvPr/>
        </p:nvSpPr>
        <p:spPr>
          <a:xfrm>
            <a:off x="3218629" y="7449111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323" name="Slide Number"/>
          <p:cNvSpPr txBox="1"/>
          <p:nvPr>
            <p:ph type="sldNum" sz="quarter" idx="2"/>
          </p:nvPr>
        </p:nvSpPr>
        <p:spPr>
          <a:xfrm>
            <a:off x="23622000" y="13080999"/>
            <a:ext cx="389763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325" name="Modifiability"/>
          <p:cNvSpPr/>
          <p:nvPr/>
        </p:nvSpPr>
        <p:spPr>
          <a:xfrm>
            <a:off x="5080205" y="10572686"/>
            <a:ext cx="2928902" cy="1383553"/>
          </a:xfrm>
          <a:prstGeom prst="roundRect">
            <a:avLst>
              <a:gd name="adj" fmla="val 15000"/>
            </a:avLst>
          </a:prstGeom>
          <a:solidFill>
            <a:schemeClr val="accent5">
              <a:hueOff val="89162"/>
              <a:satOff val="9554"/>
              <a:lumOff val="162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Modifiability</a:t>
            </a:r>
          </a:p>
        </p:txBody>
      </p:sp>
      <p:sp>
        <p:nvSpPr>
          <p:cNvPr id="326" name="Availability"/>
          <p:cNvSpPr/>
          <p:nvPr/>
        </p:nvSpPr>
        <p:spPr>
          <a:xfrm>
            <a:off x="5187552" y="7449111"/>
            <a:ext cx="2714207" cy="1383553"/>
          </a:xfrm>
          <a:prstGeom prst="roundRect">
            <a:avLst>
              <a:gd name="adj" fmla="val 15000"/>
            </a:avLst>
          </a:prstGeom>
          <a:solidFill>
            <a:schemeClr val="accent5">
              <a:hueOff val="89162"/>
              <a:satOff val="9554"/>
              <a:lumOff val="162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Availability</a:t>
            </a:r>
          </a:p>
        </p:txBody>
      </p:sp>
      <p:sp>
        <p:nvSpPr>
          <p:cNvPr id="327" name="Performance"/>
          <p:cNvSpPr/>
          <p:nvPr/>
        </p:nvSpPr>
        <p:spPr>
          <a:xfrm>
            <a:off x="15966244" y="4031919"/>
            <a:ext cx="3298915" cy="1504223"/>
          </a:xfrm>
          <a:prstGeom prst="roundRect">
            <a:avLst>
              <a:gd name="adj" fmla="val 15000"/>
            </a:avLst>
          </a:prstGeom>
          <a:solidFill>
            <a:schemeClr val="accent5">
              <a:hueOff val="89162"/>
              <a:satOff val="9554"/>
              <a:lumOff val="162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Performance</a:t>
            </a:r>
          </a:p>
        </p:txBody>
      </p:sp>
      <p:sp>
        <p:nvSpPr>
          <p:cNvPr id="328" name="Testability"/>
          <p:cNvSpPr/>
          <p:nvPr/>
        </p:nvSpPr>
        <p:spPr>
          <a:xfrm>
            <a:off x="15929085" y="7392336"/>
            <a:ext cx="2714206" cy="1383553"/>
          </a:xfrm>
          <a:prstGeom prst="roundRect">
            <a:avLst>
              <a:gd name="adj" fmla="val 15000"/>
            </a:avLst>
          </a:prstGeom>
          <a:solidFill>
            <a:schemeClr val="accent5">
              <a:hueOff val="89162"/>
              <a:satOff val="9554"/>
              <a:lumOff val="162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Testability</a:t>
            </a:r>
          </a:p>
        </p:txBody>
      </p:sp>
      <p:sp>
        <p:nvSpPr>
          <p:cNvPr id="329" name="Security"/>
          <p:cNvSpPr/>
          <p:nvPr/>
        </p:nvSpPr>
        <p:spPr>
          <a:xfrm>
            <a:off x="5187552" y="4092254"/>
            <a:ext cx="2714207" cy="1383553"/>
          </a:xfrm>
          <a:prstGeom prst="roundRect">
            <a:avLst>
              <a:gd name="adj" fmla="val 15000"/>
            </a:avLst>
          </a:prstGeom>
          <a:solidFill>
            <a:schemeClr val="accent5">
              <a:hueOff val="89162"/>
              <a:satOff val="9554"/>
              <a:lumOff val="162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Security</a:t>
            </a:r>
          </a:p>
        </p:txBody>
      </p:sp>
      <p:sp>
        <p:nvSpPr>
          <p:cNvPr id="330" name="usability"/>
          <p:cNvSpPr/>
          <p:nvPr/>
        </p:nvSpPr>
        <p:spPr>
          <a:xfrm>
            <a:off x="15929085" y="10572686"/>
            <a:ext cx="2714206" cy="1383553"/>
          </a:xfrm>
          <a:prstGeom prst="roundRect">
            <a:avLst>
              <a:gd name="adj" fmla="val 15000"/>
            </a:avLst>
          </a:prstGeom>
          <a:solidFill>
            <a:schemeClr val="accent5">
              <a:hueOff val="89162"/>
              <a:satOff val="9554"/>
              <a:lumOff val="162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usability</a:t>
            </a:r>
          </a:p>
        </p:txBody>
      </p:sp>
      <p:sp>
        <p:nvSpPr>
          <p:cNvPr id="331" name="06"/>
          <p:cNvSpPr/>
          <p:nvPr/>
        </p:nvSpPr>
        <p:spPr>
          <a:xfrm>
            <a:off x="13814778" y="10629462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06</a:t>
            </a:r>
          </a:p>
        </p:txBody>
      </p:sp>
      <p:sp>
        <p:nvSpPr>
          <p:cNvPr id="332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333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chnical feasibility"/>
          <p:cNvSpPr txBox="1"/>
          <p:nvPr>
            <p:ph type="title" idx="4294967295"/>
          </p:nvPr>
        </p:nvSpPr>
        <p:spPr>
          <a:xfrm>
            <a:off x="500726" y="768960"/>
            <a:ext cx="21945601" cy="2298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50000"/>
              </a:lnSpc>
              <a:defRPr cap="all" spc="-116" sz="116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Technical feasibility</a:t>
            </a:r>
          </a:p>
        </p:txBody>
      </p:sp>
      <p:sp>
        <p:nvSpPr>
          <p:cNvPr id="336" name="IDEs are free and open source.…"/>
          <p:cNvSpPr txBox="1"/>
          <p:nvPr/>
        </p:nvSpPr>
        <p:spPr>
          <a:xfrm>
            <a:off x="4855940" y="3721099"/>
            <a:ext cx="14672120" cy="627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Clr>
                <a:srgbClr val="FFC617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IDEs are free and open source.</a:t>
            </a:r>
          </a:p>
          <a:p>
            <a:pPr marL="228600" indent="-228600" algn="l">
              <a:buClr>
                <a:srgbClr val="FFC617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228600" indent="-228600" algn="l">
              <a:buClr>
                <a:srgbClr val="FFC617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Laptops and desktops are owned by the group members.</a:t>
            </a:r>
          </a:p>
          <a:p>
            <a:pPr algn="l"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228600" indent="-228600" algn="l">
              <a:buClr>
                <a:srgbClr val="FFC617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Workbox for offline caching.</a:t>
            </a:r>
          </a:p>
          <a:p>
            <a:pPr marL="228600" indent="-228600" algn="l">
              <a:buClr>
                <a:srgbClr val="FFC617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228600" indent="-228600" algn="l">
              <a:buClr>
                <a:srgbClr val="FFC617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Google Light-house to audit the system.</a:t>
            </a:r>
          </a:p>
          <a:p>
            <a:pPr marL="228600" indent="-228600" algn="l">
              <a:buClr>
                <a:srgbClr val="FFC617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228600" indent="-228600" algn="l">
              <a:buClr>
                <a:srgbClr val="FFC617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Within our knowledge boundary. </a:t>
            </a:r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0225" t="12333" r="30225" b="12333"/>
          <a:stretch>
            <a:fillRect/>
          </a:stretch>
        </p:blipFill>
        <p:spPr>
          <a:xfrm>
            <a:off x="1216155" y="6582137"/>
            <a:ext cx="2184198" cy="2184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05601" y="10473483"/>
            <a:ext cx="2184004" cy="2184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3202" y="2769814"/>
            <a:ext cx="2449888" cy="2449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66359" y="3050164"/>
            <a:ext cx="2438401" cy="243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11156" y="9457154"/>
            <a:ext cx="4210646" cy="4216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8956" y="10128951"/>
            <a:ext cx="2438401" cy="243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765238" y="7233164"/>
            <a:ext cx="10400430" cy="5857972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345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Operational feasibility"/>
          <p:cNvSpPr txBox="1"/>
          <p:nvPr>
            <p:ph type="title" idx="4294967295"/>
          </p:nvPr>
        </p:nvSpPr>
        <p:spPr>
          <a:xfrm>
            <a:off x="500726" y="768960"/>
            <a:ext cx="21945601" cy="169722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50000"/>
              </a:lnSpc>
              <a:defRPr cap="all" spc="-116" sz="116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Operational feasibility</a:t>
            </a:r>
          </a:p>
        </p:txBody>
      </p:sp>
      <p:sp>
        <p:nvSpPr>
          <p:cNvPr id="348" name="Basic Requirements:…"/>
          <p:cNvSpPr/>
          <p:nvPr/>
        </p:nvSpPr>
        <p:spPr>
          <a:xfrm>
            <a:off x="1171510" y="2794449"/>
            <a:ext cx="13916305" cy="4525288"/>
          </a:xfrm>
          <a:prstGeom prst="roundRect">
            <a:avLst>
              <a:gd name="adj" fmla="val 421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i="1" sz="4500">
                <a:solidFill>
                  <a:srgbClr val="FF4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Basic Requirements:</a:t>
            </a:r>
          </a:p>
          <a:p>
            <a:pPr algn="l"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Basic English &amp; IT literacy.</a:t>
            </a:r>
          </a:p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 device with an Internet connection.</a:t>
            </a:r>
          </a:p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0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Preferably a Personal computer or a laptop for the sports arena’s manager and administration-staff. </a:t>
            </a:r>
          </a:p>
          <a:p>
            <a:pPr algn="l">
              <a:defRPr b="0" sz="4500">
                <a:solidFill>
                  <a:srgbClr val="FF4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72428" y="2405234"/>
            <a:ext cx="7323841" cy="3973647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Arrow"/>
          <p:cNvSpPr/>
          <p:nvPr/>
        </p:nvSpPr>
        <p:spPr>
          <a:xfrm>
            <a:off x="6433109" y="9547574"/>
            <a:ext cx="3038880" cy="1542615"/>
          </a:xfrm>
          <a:prstGeom prst="rightArrow">
            <a:avLst>
              <a:gd name="adj1" fmla="val 32000"/>
              <a:gd name="adj2" fmla="val 52690"/>
            </a:avLst>
          </a:prstGeom>
          <a:solidFill>
            <a:srgbClr val="24AC3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51" name="Arrow"/>
          <p:cNvSpPr/>
          <p:nvPr/>
        </p:nvSpPr>
        <p:spPr>
          <a:xfrm rot="10800000">
            <a:off x="14012843" y="8668148"/>
            <a:ext cx="3772517" cy="1542615"/>
          </a:xfrm>
          <a:prstGeom prst="rightArrow">
            <a:avLst>
              <a:gd name="adj1" fmla="val 32000"/>
              <a:gd name="adj2" fmla="val 52690"/>
            </a:avLst>
          </a:prstGeom>
          <a:solidFill>
            <a:srgbClr val="FF4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52" name="Customer"/>
          <p:cNvSpPr/>
          <p:nvPr/>
        </p:nvSpPr>
        <p:spPr>
          <a:xfrm>
            <a:off x="3290847" y="9637193"/>
            <a:ext cx="2726752" cy="1363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99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353" name="Sports arena"/>
          <p:cNvSpPr/>
          <p:nvPr/>
        </p:nvSpPr>
        <p:spPr>
          <a:xfrm>
            <a:off x="18200871" y="9637193"/>
            <a:ext cx="2726752" cy="1363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99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Sports arena</a:t>
            </a:r>
          </a:p>
        </p:txBody>
      </p:sp>
      <p:sp>
        <p:nvSpPr>
          <p:cNvPr id="354" name="Zero Fee"/>
          <p:cNvSpPr txBox="1"/>
          <p:nvPr/>
        </p:nvSpPr>
        <p:spPr>
          <a:xfrm>
            <a:off x="6824699" y="10007731"/>
            <a:ext cx="17141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Zero Fee</a:t>
            </a:r>
          </a:p>
        </p:txBody>
      </p:sp>
      <p:sp>
        <p:nvSpPr>
          <p:cNvPr id="355" name="5 %  Royalty Fee"/>
          <p:cNvSpPr txBox="1"/>
          <p:nvPr/>
        </p:nvSpPr>
        <p:spPr>
          <a:xfrm>
            <a:off x="14609186" y="9128305"/>
            <a:ext cx="313563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5 %  Royalty Fee</a:t>
            </a:r>
          </a:p>
        </p:txBody>
      </p:sp>
      <p:sp>
        <p:nvSpPr>
          <p:cNvPr id="356" name="Arrow"/>
          <p:cNvSpPr/>
          <p:nvPr/>
        </p:nvSpPr>
        <p:spPr>
          <a:xfrm rot="10800000">
            <a:off x="14012843" y="10382317"/>
            <a:ext cx="3772517" cy="1542615"/>
          </a:xfrm>
          <a:prstGeom prst="rightArrow">
            <a:avLst>
              <a:gd name="adj1" fmla="val 32000"/>
              <a:gd name="adj2" fmla="val 52690"/>
            </a:avLst>
          </a:prstGeom>
          <a:solidFill>
            <a:srgbClr val="FF4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57" name="Advertising Fee"/>
          <p:cNvSpPr txBox="1"/>
          <p:nvPr/>
        </p:nvSpPr>
        <p:spPr>
          <a:xfrm>
            <a:off x="14669384" y="10842474"/>
            <a:ext cx="301523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Advertising Fee</a:t>
            </a:r>
          </a:p>
        </p:txBody>
      </p:sp>
      <p:sp>
        <p:nvSpPr>
          <p:cNvPr id="358" name="Affordability"/>
          <p:cNvSpPr/>
          <p:nvPr/>
        </p:nvSpPr>
        <p:spPr>
          <a:xfrm>
            <a:off x="9824816" y="8435332"/>
            <a:ext cx="3772517" cy="3767099"/>
          </a:xfrm>
          <a:prstGeom prst="ellipse">
            <a:avLst/>
          </a:prstGeom>
          <a:solidFill>
            <a:schemeClr val="accent4">
              <a:hueOff val="-624705"/>
              <a:lumOff val="137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Affordability</a:t>
            </a:r>
          </a:p>
        </p:txBody>
      </p:sp>
      <p:sp>
        <p:nvSpPr>
          <p:cNvPr id="35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360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egal &amp; ethical feasibility"/>
          <p:cNvSpPr txBox="1"/>
          <p:nvPr>
            <p:ph type="title"/>
          </p:nvPr>
        </p:nvSpPr>
        <p:spPr>
          <a:xfrm>
            <a:off x="500726" y="768960"/>
            <a:ext cx="21945601" cy="2298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50000"/>
              </a:lnSpc>
              <a:defRPr cap="all" spc="-116" sz="116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Legal &amp; ethical feasibility</a:t>
            </a:r>
          </a:p>
        </p:txBody>
      </p:sp>
      <p:sp>
        <p:nvSpPr>
          <p:cNvPr id="363" name="Sensitive data- GDPR laws.…"/>
          <p:cNvSpPr txBox="1"/>
          <p:nvPr/>
        </p:nvSpPr>
        <p:spPr>
          <a:xfrm>
            <a:off x="6578588" y="3473964"/>
            <a:ext cx="12160445" cy="627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Sensitive data- GDPR laws.</a:t>
            </a:r>
          </a:p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Hierarchical based login mechanism.</a:t>
            </a:r>
          </a:p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Secure Online payments 3rd party Application. </a:t>
            </a:r>
          </a:p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Credit Card information are not stored.</a:t>
            </a:r>
          </a:p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228600" indent="-228600" algn="l">
              <a:buClr>
                <a:schemeClr val="accent4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Customer locations are not tracked.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7799" y="10154068"/>
            <a:ext cx="635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644"/>
          <a:stretch>
            <a:fillRect/>
          </a:stretch>
        </p:blipFill>
        <p:spPr>
          <a:xfrm>
            <a:off x="18456426" y="1884496"/>
            <a:ext cx="4864413" cy="4017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62136" y="8885164"/>
            <a:ext cx="6779915" cy="3814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Screenshot 2021-07-10 at 11.35.47.png" descr="Screenshot 2021-07-10 at 11.35.4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1655" y="4033360"/>
            <a:ext cx="3749060" cy="515495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369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Economic feasibility"/>
          <p:cNvSpPr txBox="1"/>
          <p:nvPr>
            <p:ph type="title" idx="4294967295"/>
          </p:nvPr>
        </p:nvSpPr>
        <p:spPr>
          <a:xfrm>
            <a:off x="500726" y="768960"/>
            <a:ext cx="21945601" cy="2298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50000"/>
              </a:lnSpc>
              <a:defRPr cap="all" spc="-116" sz="116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Economic feasibility</a:t>
            </a:r>
          </a:p>
        </p:txBody>
      </p:sp>
      <p:sp>
        <p:nvSpPr>
          <p:cNvPr id="372" name="PayHere sandbox (In the development stage).…"/>
          <p:cNvSpPr/>
          <p:nvPr/>
        </p:nvSpPr>
        <p:spPr>
          <a:xfrm>
            <a:off x="4374748" y="2141863"/>
            <a:ext cx="15634504" cy="8443733"/>
          </a:xfrm>
          <a:prstGeom prst="roundRect">
            <a:avLst>
              <a:gd name="adj" fmla="val 2261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653142" indent="-653142" algn="l">
              <a:buClr>
                <a:srgbClr val="FFAE00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PayHere sandbox (In the development stage).</a:t>
            </a:r>
          </a:p>
          <a:p>
            <a:pPr algn="l"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653142" indent="-653142" algn="l">
              <a:buClr>
                <a:srgbClr val="FFAE00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Amazon Web Services’ Free Tier- Hosting services.</a:t>
            </a:r>
          </a:p>
          <a:p>
            <a:pPr algn="l"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653142" indent="-653142" algn="l">
              <a:buClr>
                <a:srgbClr val="FFAE00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TEXTIT.BIZ cost 69cents per a SMS- SMS module.</a:t>
            </a:r>
          </a:p>
          <a:p>
            <a:pPr algn="l"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marL="653142" indent="-653142" algn="l">
              <a:buClr>
                <a:srgbClr val="FFAE00"/>
              </a:buClr>
              <a:buSzPct val="100000"/>
              <a:buChar char="•"/>
              <a:defRPr b="0" sz="45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All other IDEs and softwares used for development are freely available.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681" y="10386083"/>
            <a:ext cx="635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85247" y="9837370"/>
            <a:ext cx="4935770" cy="2961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43502" y="10835127"/>
            <a:ext cx="4858726" cy="96595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377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cheduling feasibility"/>
          <p:cNvSpPr txBox="1"/>
          <p:nvPr>
            <p:ph type="body" sz="quarter" idx="4294967295"/>
          </p:nvPr>
        </p:nvSpPr>
        <p:spPr>
          <a:xfrm>
            <a:off x="1215259" y="79964"/>
            <a:ext cx="18958956" cy="2447170"/>
          </a:xfrm>
          <a:prstGeom prst="rect">
            <a:avLst/>
          </a:prstGeom>
        </p:spPr>
        <p:txBody>
          <a:bodyPr anchor="b"/>
          <a:lstStyle>
            <a:lvl1pPr marL="0" indent="0" algn="ctr" defTabSz="5842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100" sz="100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Scheduling feasibility</a:t>
            </a:r>
          </a:p>
        </p:txBody>
      </p:sp>
      <p:sp>
        <p:nvSpPr>
          <p:cNvPr id="380" name="Slide Number"/>
          <p:cNvSpPr txBox="1"/>
          <p:nvPr>
            <p:ph type="sldNum" sz="quarter" idx="4294967295"/>
          </p:nvPr>
        </p:nvSpPr>
        <p:spPr>
          <a:xfrm>
            <a:off x="23395381" y="13033706"/>
            <a:ext cx="453238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/>
          <a:p>
            <a:pPr/>
            <a:fld id="{86CB4B4D-7CA3-9044-876B-883B54F8677D}" type="slidenum"/>
          </a:p>
        </p:txBody>
      </p:sp>
      <p:sp>
        <p:nvSpPr>
          <p:cNvPr id="381" name="4 members * 10 hours per week = 40 hours per week…"/>
          <p:cNvSpPr txBox="1"/>
          <p:nvPr/>
        </p:nvSpPr>
        <p:spPr>
          <a:xfrm>
            <a:off x="14171367" y="5115359"/>
            <a:ext cx="7948770" cy="5059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27152">
              <a:lnSpc>
                <a:spcPct val="110000"/>
              </a:lnSpc>
              <a:defRPr cap="all" i="1" spc="-33" sz="3359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4 members * 10 hours per week = 40 hours per week</a:t>
            </a:r>
          </a:p>
          <a:p>
            <a:pPr defTabSz="327152">
              <a:lnSpc>
                <a:spcPct val="110000"/>
              </a:lnSpc>
              <a:defRPr cap="all" i="1" spc="-33" sz="3359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defTabSz="327152">
              <a:lnSpc>
                <a:spcPct val="110000"/>
              </a:lnSpc>
              <a:defRPr cap="all" i="1" spc="-33" sz="3359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40 hours/week *30 weeks = 1200 hours</a:t>
            </a:r>
          </a:p>
          <a:p>
            <a:pPr defTabSz="327152">
              <a:lnSpc>
                <a:spcPct val="110000"/>
              </a:lnSpc>
              <a:defRPr cap="all" i="1" spc="-33" sz="3359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Risk buffer = 24o hours</a:t>
            </a:r>
          </a:p>
          <a:p>
            <a:pPr defTabSz="327152">
              <a:lnSpc>
                <a:spcPct val="110000"/>
              </a:lnSpc>
              <a:defRPr cap="all" i="1" spc="-33" sz="3359">
                <a:latin typeface="Proxima Nova"/>
                <a:ea typeface="Proxima Nova"/>
                <a:cs typeface="Proxima Nova"/>
                <a:sym typeface="Proxima Nova"/>
              </a:defRPr>
            </a:pPr>
          </a:p>
          <a:p>
            <a:pPr defTabSz="327152">
              <a:lnSpc>
                <a:spcPct val="110000"/>
              </a:lnSpc>
              <a:defRPr cap="all" i="1" spc="-33" sz="3359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total budgeted time = 1440 hours</a:t>
            </a:r>
          </a:p>
        </p:txBody>
      </p:sp>
      <p:sp>
        <p:nvSpPr>
          <p:cNvPr id="382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383" name="*The above time is only a budgeted time and always there can be favourable and adverse variances"/>
          <p:cNvSpPr txBox="1"/>
          <p:nvPr/>
        </p:nvSpPr>
        <p:spPr>
          <a:xfrm>
            <a:off x="8307240" y="12145496"/>
            <a:ext cx="1506508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7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*The above time is only a budgeted time and always there can be favourable and adverse variances</a:t>
            </a:r>
          </a:p>
        </p:txBody>
      </p:sp>
      <p:sp>
        <p:nvSpPr>
          <p:cNvPr id="38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385" name="Waterfall…"/>
          <p:cNvSpPr/>
          <p:nvPr/>
        </p:nvSpPr>
        <p:spPr>
          <a:xfrm>
            <a:off x="18727760" y="131335"/>
            <a:ext cx="3808219" cy="3810747"/>
          </a:xfrm>
          <a:prstGeom prst="ellipse">
            <a:avLst/>
          </a:prstGeom>
          <a:solidFill>
            <a:srgbClr val="FFAE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 sz="4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r>
              <a:t>Waterfall </a:t>
            </a:r>
          </a:p>
          <a:p>
            <a:pPr>
              <a:lnSpc>
                <a:spcPct val="120000"/>
              </a:lnSpc>
              <a:defRPr b="0" cap="all" sz="4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r>
              <a:t>model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010" t="0" r="0" b="0"/>
          <a:stretch>
            <a:fillRect/>
          </a:stretch>
        </p:blipFill>
        <p:spPr>
          <a:xfrm>
            <a:off x="1199386" y="4548162"/>
            <a:ext cx="10458020" cy="6531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antt chart"/>
          <p:cNvSpPr txBox="1"/>
          <p:nvPr>
            <p:ph type="title"/>
          </p:nvPr>
        </p:nvSpPr>
        <p:spPr>
          <a:xfrm>
            <a:off x="1273842" y="388016"/>
            <a:ext cx="21945601" cy="1543177"/>
          </a:xfrm>
          <a:prstGeom prst="rect">
            <a:avLst/>
          </a:prstGeom>
        </p:spPr>
        <p:txBody>
          <a:bodyPr/>
          <a:lstStyle>
            <a:lvl1pPr algn="ctr" defTabSz="808990">
              <a:defRPr spc="-113" sz="11368">
                <a:solidFill>
                  <a:srgbClr val="FF4000"/>
                </a:solidFill>
              </a:defRPr>
            </a:lvl1pPr>
          </a:lstStyle>
          <a:p>
            <a:pPr/>
            <a:r>
              <a:t>Gantt chart</a:t>
            </a:r>
          </a:p>
        </p:txBody>
      </p:sp>
      <p:sp>
        <p:nvSpPr>
          <p:cNvPr id="389" name="Slide Number"/>
          <p:cNvSpPr txBox="1"/>
          <p:nvPr>
            <p:ph type="sldNum" sz="quarter" idx="2"/>
          </p:nvPr>
        </p:nvSpPr>
        <p:spPr>
          <a:xfrm>
            <a:off x="23622000" y="13080999"/>
            <a:ext cx="385649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0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391" name="Screenshot 2021-06-16 at 09.34.33.png" descr="Screenshot 2021-06-16 at 09.34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462" y="2219673"/>
            <a:ext cx="24194360" cy="10172629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3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mitations &amp; constraints"/>
          <p:cNvSpPr txBox="1"/>
          <p:nvPr>
            <p:ph type="title"/>
          </p:nvPr>
        </p:nvSpPr>
        <p:spPr>
          <a:xfrm>
            <a:off x="1219200" y="792657"/>
            <a:ext cx="21945600" cy="22987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>
                <a:solidFill>
                  <a:srgbClr val="FF4000"/>
                </a:solidFill>
              </a:defRPr>
            </a:lvl1pPr>
          </a:lstStyle>
          <a:p>
            <a:pPr/>
            <a:r>
              <a:t>Limitations &amp; constraints</a:t>
            </a:r>
          </a:p>
        </p:txBody>
      </p:sp>
      <p:sp>
        <p:nvSpPr>
          <p:cNvPr id="396" name="Slide Number"/>
          <p:cNvSpPr txBox="1"/>
          <p:nvPr>
            <p:ph type="sldNum" sz="quarter" idx="2"/>
          </p:nvPr>
        </p:nvSpPr>
        <p:spPr>
          <a:xfrm>
            <a:off x="23621999" y="13080999"/>
            <a:ext cx="368962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398" name="Cash Payments aren’t handled via the platform.…"/>
          <p:cNvSpPr/>
          <p:nvPr/>
        </p:nvSpPr>
        <p:spPr>
          <a:xfrm>
            <a:off x="3754760" y="3252489"/>
            <a:ext cx="18851561" cy="8533513"/>
          </a:xfrm>
          <a:prstGeom prst="roundRect">
            <a:avLst>
              <a:gd name="adj" fmla="val 2232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489857" indent="-489857" algn="l">
              <a:lnSpc>
                <a:spcPct val="120000"/>
              </a:lnSpc>
              <a:buClr>
                <a:srgbClr val="FFAE00"/>
              </a:buClr>
              <a:buSzPct val="100000"/>
              <a:buChar char="•"/>
              <a:defRPr cap="all" sz="4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Cash Payments aren’t handled via the platform.</a:t>
            </a:r>
          </a:p>
          <a:p>
            <a:pPr marL="489857" indent="-489857" algn="l">
              <a:lnSpc>
                <a:spcPct val="120000"/>
              </a:lnSpc>
              <a:buClr>
                <a:srgbClr val="FFAE00"/>
              </a:buClr>
              <a:buSzPct val="100000"/>
              <a:buChar char="•"/>
              <a:defRPr cap="all" sz="4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Booking rescheduling is not possible.</a:t>
            </a:r>
          </a:p>
          <a:p>
            <a:pPr marL="489857" indent="-489857" algn="l">
              <a:lnSpc>
                <a:spcPct val="120000"/>
              </a:lnSpc>
              <a:buClr>
                <a:srgbClr val="FFAE00"/>
              </a:buClr>
              <a:buSzPct val="100000"/>
              <a:buChar char="•"/>
              <a:defRPr cap="all" sz="4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One sports arena containing multiple categories of SPORTS facilities have to make  separate accounts for each category.</a:t>
            </a:r>
          </a:p>
          <a:p>
            <a:pPr marL="489857" indent="-489857" algn="l">
              <a:lnSpc>
                <a:spcPct val="120000"/>
              </a:lnSpc>
              <a:buClr>
                <a:srgbClr val="FFAE00"/>
              </a:buClr>
              <a:buSzPct val="100000"/>
              <a:buChar char="•"/>
              <a:defRPr cap="all" sz="4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Government controlled sports arenas -might not get registered in sportizza.</a:t>
            </a:r>
          </a:p>
        </p:txBody>
      </p:sp>
      <p:sp>
        <p:nvSpPr>
          <p:cNvPr id="39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400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Back end &amp; database:"/>
          <p:cNvSpPr/>
          <p:nvPr/>
        </p:nvSpPr>
        <p:spPr>
          <a:xfrm>
            <a:off x="13808372" y="3472778"/>
            <a:ext cx="5250854" cy="6770444"/>
          </a:xfrm>
          <a:prstGeom prst="roundRect">
            <a:avLst>
              <a:gd name="adj" fmla="val 15000"/>
            </a:avLst>
          </a:prstGeom>
          <a:solidFill>
            <a:srgbClr val="C818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 sz="4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r>
              <a:t>Back end &amp; database:</a:t>
            </a: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403" name="Front end:"/>
          <p:cNvSpPr/>
          <p:nvPr/>
        </p:nvSpPr>
        <p:spPr>
          <a:xfrm>
            <a:off x="5205379" y="3472778"/>
            <a:ext cx="5250855" cy="6770444"/>
          </a:xfrm>
          <a:prstGeom prst="roundRect">
            <a:avLst>
              <a:gd name="adj" fmla="val 15000"/>
            </a:avLst>
          </a:prstGeom>
          <a:solidFill>
            <a:srgbClr val="FF9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 sz="4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r>
              <a:t>Front end:</a:t>
            </a: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404" name="Frontend, backend &amp; database management"/>
          <p:cNvSpPr txBox="1"/>
          <p:nvPr>
            <p:ph type="title"/>
          </p:nvPr>
        </p:nvSpPr>
        <p:spPr>
          <a:xfrm>
            <a:off x="1219200" y="792657"/>
            <a:ext cx="21945600" cy="22987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>
                <a:solidFill>
                  <a:srgbClr val="FF4000"/>
                </a:solidFill>
              </a:defRPr>
            </a:lvl1pPr>
          </a:lstStyle>
          <a:p>
            <a:pPr/>
            <a:r>
              <a:t>Frontend, backend &amp; database management</a:t>
            </a:r>
          </a:p>
        </p:txBody>
      </p:sp>
      <p:sp>
        <p:nvSpPr>
          <p:cNvPr id="405" name="Slide Number"/>
          <p:cNvSpPr txBox="1"/>
          <p:nvPr>
            <p:ph type="sldNum" sz="quarter" idx="2"/>
          </p:nvPr>
        </p:nvSpPr>
        <p:spPr>
          <a:xfrm>
            <a:off x="23621999" y="13080999"/>
            <a:ext cx="383821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6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0877" y="4985112"/>
            <a:ext cx="1675330" cy="1659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8944" y="4972412"/>
            <a:ext cx="1178728" cy="1659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1443" y="7526966"/>
            <a:ext cx="1178728" cy="1178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53515" y="5565591"/>
            <a:ext cx="2560572" cy="1373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71980" y="7345195"/>
            <a:ext cx="3923640" cy="202281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Other tools:"/>
          <p:cNvSpPr/>
          <p:nvPr/>
        </p:nvSpPr>
        <p:spPr>
          <a:xfrm>
            <a:off x="9009832" y="2996255"/>
            <a:ext cx="6383724" cy="7723490"/>
          </a:xfrm>
          <a:prstGeom prst="roundRect">
            <a:avLst>
              <a:gd name="adj" fmla="val 13780"/>
            </a:avLst>
          </a:prstGeom>
          <a:solidFill>
            <a:srgbClr val="FFFFFF"/>
          </a:solidFill>
          <a:ln w="25400">
            <a:solidFill>
              <a:srgbClr val="FF4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 sz="40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r>
              <a:t>Other tools:</a:t>
            </a: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415" name="Modules:"/>
          <p:cNvSpPr/>
          <p:nvPr/>
        </p:nvSpPr>
        <p:spPr>
          <a:xfrm>
            <a:off x="1278489" y="2954167"/>
            <a:ext cx="6323737" cy="7807666"/>
          </a:xfrm>
          <a:prstGeom prst="roundRect">
            <a:avLst>
              <a:gd name="adj" fmla="val 14363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 sz="40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r>
              <a:t>Modules:</a:t>
            </a: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416" name="Other technologies:"/>
          <p:cNvSpPr txBox="1"/>
          <p:nvPr>
            <p:ph type="title"/>
          </p:nvPr>
        </p:nvSpPr>
        <p:spPr>
          <a:xfrm>
            <a:off x="1219200" y="792657"/>
            <a:ext cx="21945600" cy="22987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>
                <a:solidFill>
                  <a:srgbClr val="FF4000"/>
                </a:solidFill>
              </a:defRPr>
            </a:lvl1pPr>
          </a:lstStyle>
          <a:p>
            <a:pPr/>
            <a:r>
              <a:t>Other technologies:</a:t>
            </a:r>
          </a:p>
        </p:txBody>
      </p:sp>
      <p:sp>
        <p:nvSpPr>
          <p:cNvPr id="417" name="Slide Number"/>
          <p:cNvSpPr txBox="1"/>
          <p:nvPr>
            <p:ph type="sldNum" sz="quarter" idx="2"/>
          </p:nvPr>
        </p:nvSpPr>
        <p:spPr>
          <a:xfrm>
            <a:off x="23622000" y="13080999"/>
            <a:ext cx="385649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4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955" y="4768636"/>
            <a:ext cx="5506805" cy="2195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9297" y="4919371"/>
            <a:ext cx="3109596" cy="74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69493" y="6909829"/>
            <a:ext cx="4318001" cy="2413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Other softwares:"/>
          <p:cNvSpPr/>
          <p:nvPr/>
        </p:nvSpPr>
        <p:spPr>
          <a:xfrm>
            <a:off x="16801163" y="2954167"/>
            <a:ext cx="6323738" cy="7807666"/>
          </a:xfrm>
          <a:prstGeom prst="roundRect">
            <a:avLst>
              <a:gd name="adj" fmla="val 14363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b="0" cap="all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r>
              <a:t>Other softwares:</a:t>
            </a: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  <a:p>
            <a:pPr>
              <a:lnSpc>
                <a:spcPct val="120000"/>
              </a:lnSpc>
              <a:defRPr b="0" cap="all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pic>
        <p:nvPicPr>
          <p:cNvPr id="42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440102" y="7518763"/>
            <a:ext cx="1923303" cy="1923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128486" y="7745441"/>
            <a:ext cx="2449910" cy="1469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0225" t="12333" r="30225" b="12333"/>
          <a:stretch>
            <a:fillRect/>
          </a:stretch>
        </p:blipFill>
        <p:spPr>
          <a:xfrm>
            <a:off x="17309752" y="4546811"/>
            <a:ext cx="2184198" cy="2184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128486" y="4414056"/>
            <a:ext cx="2449888" cy="2449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55800" y="6007998"/>
            <a:ext cx="4210646" cy="421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127429" y="4474467"/>
            <a:ext cx="1987870" cy="198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10995" y="7633354"/>
            <a:ext cx="4858725" cy="965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3509" y="2081270"/>
            <a:ext cx="6772996" cy="508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0861" b="0"/>
          <a:stretch>
            <a:fillRect/>
          </a:stretch>
        </p:blipFill>
        <p:spPr>
          <a:xfrm>
            <a:off x="14619675" y="7101466"/>
            <a:ext cx="7993975" cy="504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35585" y="7109973"/>
            <a:ext cx="6708845" cy="5031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64251" y="2081270"/>
            <a:ext cx="7351771" cy="508306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Introduction"/>
          <p:cNvSpPr txBox="1"/>
          <p:nvPr>
            <p:ph type="ctrTitle"/>
          </p:nvPr>
        </p:nvSpPr>
        <p:spPr>
          <a:xfrm>
            <a:off x="-1328045" y="6361839"/>
            <a:ext cx="11058590" cy="378262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cap="all" spc="-140" sz="14000">
                <a:solidFill>
                  <a:srgbClr val="E43A02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60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161" name="Slide Number"/>
          <p:cNvSpPr txBox="1"/>
          <p:nvPr>
            <p:ph type="sldNum" sz="quarter" idx="4294967295"/>
          </p:nvPr>
        </p:nvSpPr>
        <p:spPr>
          <a:xfrm>
            <a:off x="23254210" y="13085934"/>
            <a:ext cx="379048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Questions?"/>
          <p:cNvSpPr txBox="1"/>
          <p:nvPr>
            <p:ph type="body" sz="quarter" idx="4294967295"/>
          </p:nvPr>
        </p:nvSpPr>
        <p:spPr>
          <a:xfrm>
            <a:off x="2712522" y="4918737"/>
            <a:ext cx="18958956" cy="2447171"/>
          </a:xfrm>
          <a:prstGeom prst="rect">
            <a:avLst/>
          </a:prstGeom>
        </p:spPr>
        <p:txBody>
          <a:bodyPr anchor="b"/>
          <a:lstStyle>
            <a:lvl1pPr marL="0" indent="0" algn="ctr" defTabSz="233679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200" sz="200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Questions?</a:t>
            </a:r>
          </a:p>
        </p:txBody>
      </p:sp>
      <p:sp>
        <p:nvSpPr>
          <p:cNvPr id="432" name="Text"/>
          <p:cNvSpPr txBox="1"/>
          <p:nvPr/>
        </p:nvSpPr>
        <p:spPr>
          <a:xfrm>
            <a:off x="23546922" y="13085934"/>
            <a:ext cx="453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Actors"/>
          <p:cNvSpPr txBox="1"/>
          <p:nvPr>
            <p:ph type="title"/>
          </p:nvPr>
        </p:nvSpPr>
        <p:spPr>
          <a:xfrm>
            <a:off x="1079500" y="1219200"/>
            <a:ext cx="3466091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00"/>
                </a:solidFill>
              </a:defRPr>
            </a:lvl1pPr>
          </a:lstStyle>
          <a:p>
            <a:pPr/>
            <a:r>
              <a:t>Actors</a:t>
            </a:r>
          </a:p>
        </p:txBody>
      </p:sp>
      <p:sp>
        <p:nvSpPr>
          <p:cNvPr id="435" name="Slide Number"/>
          <p:cNvSpPr txBox="1"/>
          <p:nvPr>
            <p:ph type="sldNum" sz="quarter" idx="2"/>
          </p:nvPr>
        </p:nvSpPr>
        <p:spPr>
          <a:xfrm>
            <a:off x="23622000" y="13080999"/>
            <a:ext cx="325527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6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437" name="05"/>
          <p:cNvSpPr/>
          <p:nvPr/>
        </p:nvSpPr>
        <p:spPr>
          <a:xfrm>
            <a:off x="19042243" y="714734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438" name="04"/>
          <p:cNvSpPr/>
          <p:nvPr/>
        </p:nvSpPr>
        <p:spPr>
          <a:xfrm>
            <a:off x="11048567" y="714734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439" name="03"/>
          <p:cNvSpPr/>
          <p:nvPr/>
        </p:nvSpPr>
        <p:spPr>
          <a:xfrm>
            <a:off x="5048972" y="768450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03</a:t>
            </a:r>
          </a:p>
        </p:txBody>
      </p:sp>
      <p:pic>
        <p:nvPicPr>
          <p:cNvPr id="440" name="noun_employees_575212.png" descr="noun_employees_575212.png"/>
          <p:cNvPicPr>
            <a:picLocks noChangeAspect="1"/>
          </p:cNvPicPr>
          <p:nvPr/>
        </p:nvPicPr>
        <p:blipFill>
          <a:blip r:embed="rId2">
            <a:extLst/>
          </a:blip>
          <a:srcRect l="22406" t="9672" r="22406" b="22677"/>
          <a:stretch>
            <a:fillRect/>
          </a:stretch>
        </p:blipFill>
        <p:spPr>
          <a:xfrm>
            <a:off x="10861639" y="2454351"/>
            <a:ext cx="1643861" cy="2015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noun_Employee_3872169.png" descr="noun_Employee_3872169.png"/>
          <p:cNvPicPr>
            <a:picLocks noChangeAspect="1"/>
          </p:cNvPicPr>
          <p:nvPr/>
        </p:nvPicPr>
        <p:blipFill>
          <a:blip r:embed="rId3">
            <a:extLst/>
          </a:blip>
          <a:srcRect l="13065" t="0" r="13065" b="13248"/>
          <a:stretch>
            <a:fillRect/>
          </a:stretch>
        </p:blipFill>
        <p:spPr>
          <a:xfrm>
            <a:off x="18814084" y="2349913"/>
            <a:ext cx="1876283" cy="2203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noun_admin_1451279.png" descr="noun_admin_1451279.png"/>
          <p:cNvPicPr>
            <a:picLocks noChangeAspect="1"/>
          </p:cNvPicPr>
          <p:nvPr/>
        </p:nvPicPr>
        <p:blipFill>
          <a:blip r:embed="rId4">
            <a:extLst/>
          </a:blip>
          <a:srcRect l="20283" t="7109" r="20283" b="19830"/>
          <a:stretch>
            <a:fillRect/>
          </a:stretch>
        </p:blipFill>
        <p:spPr>
          <a:xfrm>
            <a:off x="4839819" y="2413810"/>
            <a:ext cx="1688376" cy="2075497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Administration staff"/>
          <p:cNvSpPr/>
          <p:nvPr/>
        </p:nvSpPr>
        <p:spPr>
          <a:xfrm>
            <a:off x="18164592" y="4750859"/>
            <a:ext cx="3175410" cy="1587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Administration staff</a:t>
            </a:r>
          </a:p>
        </p:txBody>
      </p:sp>
      <p:sp>
        <p:nvSpPr>
          <p:cNvPr id="444" name="Location manager"/>
          <p:cNvSpPr/>
          <p:nvPr/>
        </p:nvSpPr>
        <p:spPr>
          <a:xfrm>
            <a:off x="4413972" y="4864825"/>
            <a:ext cx="254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Location manager</a:t>
            </a:r>
          </a:p>
        </p:txBody>
      </p:sp>
      <p:sp>
        <p:nvSpPr>
          <p:cNvPr id="445" name="Booking handling staff"/>
          <p:cNvSpPr/>
          <p:nvPr/>
        </p:nvSpPr>
        <p:spPr>
          <a:xfrm>
            <a:off x="10186371" y="4796114"/>
            <a:ext cx="2994393" cy="1497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Booking handling staff</a:t>
            </a:r>
          </a:p>
        </p:txBody>
      </p:sp>
      <p:sp>
        <p:nvSpPr>
          <p:cNvPr id="446" name="Register for an account…"/>
          <p:cNvSpPr txBox="1"/>
          <p:nvPr/>
        </p:nvSpPr>
        <p:spPr>
          <a:xfrm>
            <a:off x="334212" y="6174289"/>
            <a:ext cx="10332845" cy="7058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Register for an account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Login/Logout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Edit sports arena profile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Generate reports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Choose payment method 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Reply to customer feedbacks and queries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Booking slots manually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View bookings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Emergency booking cancellations</a:t>
            </a:r>
          </a:p>
        </p:txBody>
      </p:sp>
      <p:sp>
        <p:nvSpPr>
          <p:cNvPr id="447" name="Register for an account…"/>
          <p:cNvSpPr txBox="1"/>
          <p:nvPr/>
        </p:nvSpPr>
        <p:spPr>
          <a:xfrm>
            <a:off x="14094155" y="6893882"/>
            <a:ext cx="10332844" cy="6266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Register for an account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Login/Logout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Edit profile details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Choose payment method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Reply to customer feedbacks and queries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View bookings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Booking Slots manually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Emergency booking cancellations</a:t>
            </a:r>
          </a:p>
        </p:txBody>
      </p:sp>
      <p:sp>
        <p:nvSpPr>
          <p:cNvPr id="448" name="Login/Logout…"/>
          <p:cNvSpPr txBox="1"/>
          <p:nvPr/>
        </p:nvSpPr>
        <p:spPr>
          <a:xfrm>
            <a:off x="9536680" y="7017770"/>
            <a:ext cx="4293774" cy="151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180339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Login/Logout</a:t>
            </a:r>
          </a:p>
          <a:p>
            <a:pPr indent="180339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View bookings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ctors"/>
          <p:cNvSpPr txBox="1"/>
          <p:nvPr>
            <p:ph type="title"/>
          </p:nvPr>
        </p:nvSpPr>
        <p:spPr>
          <a:xfrm>
            <a:off x="1219200" y="579709"/>
            <a:ext cx="21945600" cy="2298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00"/>
                </a:solidFill>
              </a:defRPr>
            </a:lvl1pPr>
          </a:lstStyle>
          <a:p>
            <a:pPr/>
            <a:r>
              <a:t>Actors</a:t>
            </a:r>
          </a:p>
        </p:txBody>
      </p:sp>
      <p:sp>
        <p:nvSpPr>
          <p:cNvPr id="451" name="Slide Number"/>
          <p:cNvSpPr txBox="1"/>
          <p:nvPr>
            <p:ph type="sldNum" sz="quarter" idx="2"/>
          </p:nvPr>
        </p:nvSpPr>
        <p:spPr>
          <a:xfrm>
            <a:off x="23622000" y="13080999"/>
            <a:ext cx="378562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453" name="01"/>
          <p:cNvSpPr/>
          <p:nvPr/>
        </p:nvSpPr>
        <p:spPr>
          <a:xfrm>
            <a:off x="2433734" y="2585306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01</a:t>
            </a:r>
          </a:p>
        </p:txBody>
      </p:sp>
      <p:pic>
        <p:nvPicPr>
          <p:cNvPr id="454" name="noun_User_479043.png" descr="noun_User_479043.png"/>
          <p:cNvPicPr>
            <a:picLocks noChangeAspect="1"/>
          </p:cNvPicPr>
          <p:nvPr/>
        </p:nvPicPr>
        <p:blipFill>
          <a:blip r:embed="rId2">
            <a:extLst/>
          </a:blip>
          <a:srcRect l="20652" t="0" r="20652" b="18750"/>
          <a:stretch>
            <a:fillRect/>
          </a:stretch>
        </p:blipFill>
        <p:spPr>
          <a:xfrm>
            <a:off x="2238472" y="3738465"/>
            <a:ext cx="1660722" cy="2298864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Visitor"/>
          <p:cNvSpPr/>
          <p:nvPr/>
        </p:nvSpPr>
        <p:spPr>
          <a:xfrm>
            <a:off x="2195266" y="6210742"/>
            <a:ext cx="1746938" cy="873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Visitor</a:t>
            </a:r>
          </a:p>
        </p:txBody>
      </p:sp>
      <p:sp>
        <p:nvSpPr>
          <p:cNvPr id="456" name="02"/>
          <p:cNvSpPr/>
          <p:nvPr/>
        </p:nvSpPr>
        <p:spPr>
          <a:xfrm>
            <a:off x="10005362" y="2399968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02</a:t>
            </a:r>
          </a:p>
        </p:txBody>
      </p:sp>
      <p:pic>
        <p:nvPicPr>
          <p:cNvPr id="457" name="noun_User_3967249.png" descr="noun_User_3967249.png"/>
          <p:cNvPicPr>
            <a:picLocks noChangeAspect="1"/>
          </p:cNvPicPr>
          <p:nvPr/>
        </p:nvPicPr>
        <p:blipFill>
          <a:blip r:embed="rId3">
            <a:extLst/>
          </a:blip>
          <a:srcRect l="8015" t="0" r="8015" b="13368"/>
          <a:stretch>
            <a:fillRect/>
          </a:stretch>
        </p:blipFill>
        <p:spPr>
          <a:xfrm>
            <a:off x="9263603" y="3796004"/>
            <a:ext cx="2753425" cy="2840767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customer"/>
          <p:cNvSpPr/>
          <p:nvPr/>
        </p:nvSpPr>
        <p:spPr>
          <a:xfrm>
            <a:off x="9476124" y="6762872"/>
            <a:ext cx="2328477" cy="1164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459" name="Signup…"/>
          <p:cNvSpPr txBox="1"/>
          <p:nvPr/>
        </p:nvSpPr>
        <p:spPr>
          <a:xfrm>
            <a:off x="13116683" y="2140902"/>
            <a:ext cx="9953457" cy="943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Signup 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Login/ Logout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Edit profile details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Search for sports arenas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Book sports arena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Do a payment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Share booking via social media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Rate sports arenas and provide reviews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Create my sports arenas list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Cancel booking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View my bookings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Ask help/ support desk</a:t>
            </a:r>
          </a:p>
        </p:txBody>
      </p:sp>
      <p:sp>
        <p:nvSpPr>
          <p:cNvPr id="460" name="Search for sports arenas…"/>
          <p:cNvSpPr txBox="1"/>
          <p:nvPr/>
        </p:nvSpPr>
        <p:spPr>
          <a:xfrm>
            <a:off x="606752" y="8410339"/>
            <a:ext cx="6323082" cy="1515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Search for sports arenas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Ask help/ support desk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00"/>
                </a:solidFill>
              </a:defRPr>
            </a:lvl1pPr>
          </a:lstStyle>
          <a:p>
            <a:pPr/>
            <a:r>
              <a:t>Actors</a:t>
            </a:r>
          </a:p>
        </p:txBody>
      </p:sp>
      <p:sp>
        <p:nvSpPr>
          <p:cNvPr id="463" name="Slide Number"/>
          <p:cNvSpPr txBox="1"/>
          <p:nvPr>
            <p:ph type="sldNum" sz="quarter" idx="2"/>
          </p:nvPr>
        </p:nvSpPr>
        <p:spPr>
          <a:xfrm>
            <a:off x="23622000" y="13080999"/>
            <a:ext cx="372618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465" name="06"/>
          <p:cNvSpPr/>
          <p:nvPr/>
        </p:nvSpPr>
        <p:spPr>
          <a:xfrm>
            <a:off x="2433735" y="3810272"/>
            <a:ext cx="1270001" cy="1270001"/>
          </a:xfrm>
          <a:prstGeom prst="ellipse">
            <a:avLst/>
          </a:prstGeom>
          <a:solidFill>
            <a:srgbClr val="FF4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46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06</a:t>
            </a:r>
          </a:p>
        </p:txBody>
      </p:sp>
      <p:pic>
        <p:nvPicPr>
          <p:cNvPr id="466" name="noun_management_2836308.png" descr="noun_management_2836308.png"/>
          <p:cNvPicPr>
            <a:picLocks noChangeAspect="1"/>
          </p:cNvPicPr>
          <p:nvPr/>
        </p:nvPicPr>
        <p:blipFill>
          <a:blip r:embed="rId2">
            <a:extLst/>
          </a:blip>
          <a:srcRect l="22327" t="0" r="22327" b="14697"/>
          <a:stretch>
            <a:fillRect/>
          </a:stretch>
        </p:blipFill>
        <p:spPr>
          <a:xfrm>
            <a:off x="2039042" y="5216987"/>
            <a:ext cx="2059546" cy="3174308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Admin"/>
          <p:cNvSpPr/>
          <p:nvPr/>
        </p:nvSpPr>
        <p:spPr>
          <a:xfrm>
            <a:off x="2195266" y="9032257"/>
            <a:ext cx="1746938" cy="873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20000"/>
              </a:lnSpc>
              <a:defRPr b="0" cap="all" sz="2500">
                <a:solidFill>
                  <a:srgbClr val="FF4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Admin</a:t>
            </a:r>
          </a:p>
        </p:txBody>
      </p:sp>
      <p:sp>
        <p:nvSpPr>
          <p:cNvPr id="468" name="Login/Logout…"/>
          <p:cNvSpPr txBox="1"/>
          <p:nvPr/>
        </p:nvSpPr>
        <p:spPr>
          <a:xfrm>
            <a:off x="7211889" y="4120515"/>
            <a:ext cx="15116409" cy="5474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Login/Logout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Verify sports arenas for listing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Remove sports arenas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Remove customers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Remove negative feedbacks after assurance by the sports arena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Help &amp; support</a:t>
            </a:r>
          </a:p>
          <a:p>
            <a:pPr indent="228600" algn="l" defTabSz="457200">
              <a:lnSpc>
                <a:spcPct val="115000"/>
              </a:lnSpc>
              <a:spcBef>
                <a:spcPts val="600"/>
              </a:spcBef>
              <a:buClr>
                <a:srgbClr val="FF4000"/>
              </a:buClr>
              <a:buSzPct val="250000"/>
              <a:buFont typeface="Helvetica"/>
              <a:buChar char="●"/>
              <a:defRPr sz="36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Generate System Reports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ctivity diagrams"/>
          <p:cNvSpPr txBox="1"/>
          <p:nvPr>
            <p:ph type="title" idx="4294967295"/>
          </p:nvPr>
        </p:nvSpPr>
        <p:spPr>
          <a:xfrm>
            <a:off x="1473200" y="411657"/>
            <a:ext cx="21945600" cy="158298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50000"/>
              </a:lnSpc>
              <a:defRPr cap="all" spc="-116" sz="116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Activity diagrams</a:t>
            </a:r>
          </a:p>
        </p:txBody>
      </p:sp>
      <p:pic>
        <p:nvPicPr>
          <p:cNvPr id="471" name="1.Signup For Customer Account.jpg" descr="1.Signup For Customer Accou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692" y="1682735"/>
            <a:ext cx="14160501" cy="1174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Slide Number"/>
          <p:cNvSpPr txBox="1"/>
          <p:nvPr>
            <p:ph type="sldNum" sz="quarter" idx="4294967295"/>
          </p:nvPr>
        </p:nvSpPr>
        <p:spPr>
          <a:xfrm>
            <a:off x="23395381" y="13033706"/>
            <a:ext cx="453238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3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lide Number"/>
          <p:cNvSpPr txBox="1"/>
          <p:nvPr>
            <p:ph type="sldNum" sz="quarter" idx="2"/>
          </p:nvPr>
        </p:nvSpPr>
        <p:spPr>
          <a:xfrm>
            <a:off x="23622000" y="13080999"/>
            <a:ext cx="379476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6" name="2.(i)Customer Login Process.jpg" descr="2.(i)Customer Login Proce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727" y="175296"/>
            <a:ext cx="12527927" cy="1016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2.(ii) Sport Arena login process.jpg" descr="2.(ii) Sport Arena login proces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8435" y="0"/>
            <a:ext cx="11353244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479" name="Text"/>
          <p:cNvSpPr txBox="1"/>
          <p:nvPr/>
        </p:nvSpPr>
        <p:spPr>
          <a:xfrm>
            <a:off x="23622000" y="13080999"/>
            <a:ext cx="379476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lide Number"/>
          <p:cNvSpPr txBox="1"/>
          <p:nvPr>
            <p:ph type="sldNum" sz="quarter" idx="2"/>
          </p:nvPr>
        </p:nvSpPr>
        <p:spPr>
          <a:xfrm>
            <a:off x="23622000" y="13080999"/>
            <a:ext cx="379705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2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483" name="Text"/>
          <p:cNvSpPr txBox="1"/>
          <p:nvPr/>
        </p:nvSpPr>
        <p:spPr>
          <a:xfrm>
            <a:off x="23622000" y="13080999"/>
            <a:ext cx="379705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84" name="3.Edit customer profile.jpg" descr="3.Edit customer profi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5208" y="0"/>
            <a:ext cx="13255984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lide Number"/>
          <p:cNvSpPr txBox="1"/>
          <p:nvPr>
            <p:ph type="sldNum" sz="quarter" idx="2"/>
          </p:nvPr>
        </p:nvSpPr>
        <p:spPr>
          <a:xfrm>
            <a:off x="23622000" y="13080999"/>
            <a:ext cx="363017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7" name="Text"/>
          <p:cNvSpPr txBox="1"/>
          <p:nvPr/>
        </p:nvSpPr>
        <p:spPr>
          <a:xfrm>
            <a:off x="23622000" y="13080999"/>
            <a:ext cx="363017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88" name="4.(i)Search for Sport arena.jpg" descr="4.(i)Search for Sport aren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3887" y="0"/>
            <a:ext cx="705985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4.(ii)Add to my Favourite List.jpg" descr="4.(ii)Add to my Favourite Lis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0188" y="0"/>
            <a:ext cx="855506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lide Number"/>
          <p:cNvSpPr txBox="1"/>
          <p:nvPr>
            <p:ph type="sldNum" sz="quarter" idx="2"/>
          </p:nvPr>
        </p:nvSpPr>
        <p:spPr>
          <a:xfrm>
            <a:off x="23622000" y="13080999"/>
            <a:ext cx="377876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3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494" name="Text"/>
          <p:cNvSpPr txBox="1"/>
          <p:nvPr/>
        </p:nvSpPr>
        <p:spPr>
          <a:xfrm>
            <a:off x="23622000" y="13080999"/>
            <a:ext cx="377876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95" name="5.Book a sports arena.jpg" descr="5.Book a sports aren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2707" y="0"/>
            <a:ext cx="8018586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lide Number"/>
          <p:cNvSpPr txBox="1"/>
          <p:nvPr>
            <p:ph type="sldNum" sz="quarter" idx="2"/>
          </p:nvPr>
        </p:nvSpPr>
        <p:spPr>
          <a:xfrm>
            <a:off x="23622000" y="13080999"/>
            <a:ext cx="379705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8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499" name="Text"/>
          <p:cNvSpPr txBox="1"/>
          <p:nvPr/>
        </p:nvSpPr>
        <p:spPr>
          <a:xfrm>
            <a:off x="23622000" y="13080999"/>
            <a:ext cx="379705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00" name="6.Do Payment.jpg" descr="6.Do Paym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3547" y="1806243"/>
            <a:ext cx="10325101" cy="949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b49725412ec50c81fa6d08a936c2c102-sticker.png" descr="b49725412ec50c81fa6d08a936c2c102-sti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20717" y="3726333"/>
            <a:ext cx="6263333" cy="626333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Customer"/>
          <p:cNvSpPr txBox="1"/>
          <p:nvPr>
            <p:ph type="title" idx="4294967295"/>
          </p:nvPr>
        </p:nvSpPr>
        <p:spPr>
          <a:xfrm>
            <a:off x="6136445" y="412474"/>
            <a:ext cx="11058590" cy="378262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cap="all" spc="-140" sz="140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165" name="How many grounds did I call to check the availability?"/>
          <p:cNvSpPr/>
          <p:nvPr/>
        </p:nvSpPr>
        <p:spPr>
          <a:xfrm>
            <a:off x="3010141" y="3613476"/>
            <a:ext cx="16504841" cy="1808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" y="0"/>
                </a:moveTo>
                <a:cubicBezTo>
                  <a:pt x="86" y="0"/>
                  <a:pt x="0" y="781"/>
                  <a:pt x="0" y="1745"/>
                </a:cubicBezTo>
                <a:lnTo>
                  <a:pt x="0" y="19855"/>
                </a:lnTo>
                <a:cubicBezTo>
                  <a:pt x="0" y="20819"/>
                  <a:pt x="86" y="21600"/>
                  <a:pt x="191" y="21600"/>
                </a:cubicBezTo>
                <a:lnTo>
                  <a:pt x="20842" y="21600"/>
                </a:lnTo>
                <a:cubicBezTo>
                  <a:pt x="20947" y="21600"/>
                  <a:pt x="21033" y="20819"/>
                  <a:pt x="21033" y="19855"/>
                </a:cubicBezTo>
                <a:lnTo>
                  <a:pt x="21033" y="14977"/>
                </a:lnTo>
                <a:lnTo>
                  <a:pt x="21600" y="11492"/>
                </a:lnTo>
                <a:lnTo>
                  <a:pt x="21033" y="8003"/>
                </a:lnTo>
                <a:lnTo>
                  <a:pt x="21033" y="1745"/>
                </a:lnTo>
                <a:cubicBezTo>
                  <a:pt x="21033" y="781"/>
                  <a:pt x="20947" y="0"/>
                  <a:pt x="20842" y="0"/>
                </a:cubicBezTo>
                <a:lnTo>
                  <a:pt x="191" y="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F4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31800" indent="-431800" algn="l">
              <a:lnSpc>
                <a:spcPct val="150000"/>
              </a:lnSpc>
              <a:defRPr b="0" cap="all" i="1" sz="40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  How many grounds did I call to check the availability?</a:t>
            </a:r>
          </a:p>
        </p:txBody>
      </p:sp>
      <p:sp>
        <p:nvSpPr>
          <p:cNvPr id="166" name="How many calls did I made to confirm MY booking slot?"/>
          <p:cNvSpPr/>
          <p:nvPr/>
        </p:nvSpPr>
        <p:spPr>
          <a:xfrm>
            <a:off x="2645689" y="6931952"/>
            <a:ext cx="16854489" cy="1808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" y="0"/>
                </a:moveTo>
                <a:cubicBezTo>
                  <a:pt x="84" y="0"/>
                  <a:pt x="0" y="781"/>
                  <a:pt x="0" y="1745"/>
                </a:cubicBezTo>
                <a:lnTo>
                  <a:pt x="0" y="19855"/>
                </a:lnTo>
                <a:cubicBezTo>
                  <a:pt x="0" y="20819"/>
                  <a:pt x="84" y="21600"/>
                  <a:pt x="187" y="21600"/>
                </a:cubicBezTo>
                <a:lnTo>
                  <a:pt x="20853" y="21600"/>
                </a:lnTo>
                <a:cubicBezTo>
                  <a:pt x="20956" y="21600"/>
                  <a:pt x="21040" y="20819"/>
                  <a:pt x="21040" y="19855"/>
                </a:cubicBezTo>
                <a:lnTo>
                  <a:pt x="21040" y="14195"/>
                </a:lnTo>
                <a:lnTo>
                  <a:pt x="21600" y="10705"/>
                </a:lnTo>
                <a:lnTo>
                  <a:pt x="21040" y="7211"/>
                </a:lnTo>
                <a:lnTo>
                  <a:pt x="21040" y="1745"/>
                </a:lnTo>
                <a:cubicBezTo>
                  <a:pt x="21040" y="781"/>
                  <a:pt x="20956" y="0"/>
                  <a:pt x="20853" y="0"/>
                </a:cubicBezTo>
                <a:lnTo>
                  <a:pt x="187" y="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F4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31800" indent="-431800" algn="l">
              <a:lnSpc>
                <a:spcPct val="150000"/>
              </a:lnSpc>
              <a:defRPr b="0" cap="all" i="1" sz="40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  How many calls did I made to confirm MY booking slot?</a:t>
            </a:r>
          </a:p>
        </p:txBody>
      </p:sp>
      <p:sp>
        <p:nvSpPr>
          <p:cNvPr id="167" name="How Many days did we have to share our slots with strangers?"/>
          <p:cNvSpPr/>
          <p:nvPr/>
        </p:nvSpPr>
        <p:spPr>
          <a:xfrm>
            <a:off x="812958" y="10250430"/>
            <a:ext cx="18751154" cy="1808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" y="0"/>
                </a:moveTo>
                <a:cubicBezTo>
                  <a:pt x="75" y="0"/>
                  <a:pt x="0" y="781"/>
                  <a:pt x="0" y="1745"/>
                </a:cubicBezTo>
                <a:lnTo>
                  <a:pt x="0" y="19855"/>
                </a:lnTo>
                <a:cubicBezTo>
                  <a:pt x="0" y="20819"/>
                  <a:pt x="75" y="21600"/>
                  <a:pt x="168" y="21600"/>
                </a:cubicBezTo>
                <a:lnTo>
                  <a:pt x="20953" y="21600"/>
                </a:lnTo>
                <a:cubicBezTo>
                  <a:pt x="21046" y="21600"/>
                  <a:pt x="21121" y="20819"/>
                  <a:pt x="21121" y="19855"/>
                </a:cubicBezTo>
                <a:lnTo>
                  <a:pt x="21121" y="14157"/>
                </a:lnTo>
                <a:lnTo>
                  <a:pt x="21600" y="10667"/>
                </a:lnTo>
                <a:lnTo>
                  <a:pt x="21121" y="7178"/>
                </a:lnTo>
                <a:lnTo>
                  <a:pt x="21121" y="1745"/>
                </a:lnTo>
                <a:cubicBezTo>
                  <a:pt x="21121" y="781"/>
                  <a:pt x="21046" y="0"/>
                  <a:pt x="20953" y="0"/>
                </a:cubicBezTo>
                <a:lnTo>
                  <a:pt x="168" y="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F4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31800" indent="-431800" algn="l">
              <a:lnSpc>
                <a:spcPct val="150000"/>
              </a:lnSpc>
              <a:defRPr b="0" cap="all" i="1" sz="4000">
                <a:solidFill>
                  <a:srgbClr val="FF4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  How Many days did we have to share our slots with strangers?</a:t>
            </a:r>
          </a:p>
        </p:txBody>
      </p:sp>
      <p:sp>
        <p:nvSpPr>
          <p:cNvPr id="168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169" name="Slide Number"/>
          <p:cNvSpPr txBox="1"/>
          <p:nvPr>
            <p:ph type="sldNum" sz="quarter" idx="4294967295"/>
          </p:nvPr>
        </p:nvSpPr>
        <p:spPr>
          <a:xfrm>
            <a:off x="23686575" y="13085934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lide Number"/>
          <p:cNvSpPr txBox="1"/>
          <p:nvPr>
            <p:ph type="sldNum" sz="quarter" idx="2"/>
          </p:nvPr>
        </p:nvSpPr>
        <p:spPr>
          <a:xfrm>
            <a:off x="23622000" y="13080999"/>
            <a:ext cx="384734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3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504" name="Text"/>
          <p:cNvSpPr txBox="1"/>
          <p:nvPr/>
        </p:nvSpPr>
        <p:spPr>
          <a:xfrm>
            <a:off x="23622000" y="13080999"/>
            <a:ext cx="384734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05" name="7.Share Booking via a Social media.jpg" descr="7.Share Booking via a Social medi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498" y="0"/>
            <a:ext cx="1361677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lide Number"/>
          <p:cNvSpPr txBox="1"/>
          <p:nvPr>
            <p:ph type="sldNum" sz="quarter" idx="2"/>
          </p:nvPr>
        </p:nvSpPr>
        <p:spPr>
          <a:xfrm>
            <a:off x="23621999" y="13080999"/>
            <a:ext cx="326442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8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509" name="Text"/>
          <p:cNvSpPr txBox="1"/>
          <p:nvPr/>
        </p:nvSpPr>
        <p:spPr>
          <a:xfrm>
            <a:off x="23621999" y="13080999"/>
            <a:ext cx="326442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10" name="8.Cancel Booking.jpg" descr="8.Cancel Book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3756" y="0"/>
            <a:ext cx="11431263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lide Number"/>
          <p:cNvSpPr txBox="1"/>
          <p:nvPr>
            <p:ph type="sldNum" sz="quarter" idx="2"/>
          </p:nvPr>
        </p:nvSpPr>
        <p:spPr>
          <a:xfrm>
            <a:off x="23622000" y="13080999"/>
            <a:ext cx="379476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3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514" name="Text"/>
          <p:cNvSpPr txBox="1"/>
          <p:nvPr/>
        </p:nvSpPr>
        <p:spPr>
          <a:xfrm>
            <a:off x="23622000" y="13080999"/>
            <a:ext cx="379476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15" name="9.Rate Sport arena.jpg" descr="9.Rate Sport aren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563" y="1553136"/>
            <a:ext cx="15455901" cy="948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lide Number"/>
          <p:cNvSpPr txBox="1"/>
          <p:nvPr>
            <p:ph type="sldNum" sz="quarter" idx="2"/>
          </p:nvPr>
        </p:nvSpPr>
        <p:spPr>
          <a:xfrm>
            <a:off x="23622000" y="13080999"/>
            <a:ext cx="373533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8" name="Text"/>
          <p:cNvSpPr txBox="1"/>
          <p:nvPr/>
        </p:nvSpPr>
        <p:spPr>
          <a:xfrm>
            <a:off x="23622000" y="13080999"/>
            <a:ext cx="373533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19" name="10.Help &amp; Support.jpg" descr="10.Help &amp; Suppor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259" y="0"/>
            <a:ext cx="19523463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lide Number"/>
          <p:cNvSpPr txBox="1"/>
          <p:nvPr>
            <p:ph type="sldNum" sz="quarter" idx="2"/>
          </p:nvPr>
        </p:nvSpPr>
        <p:spPr>
          <a:xfrm>
            <a:off x="23622000" y="13080999"/>
            <a:ext cx="374447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3" name="Text"/>
          <p:cNvSpPr txBox="1"/>
          <p:nvPr/>
        </p:nvSpPr>
        <p:spPr>
          <a:xfrm>
            <a:off x="23622000" y="13080999"/>
            <a:ext cx="374447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25" name="11.View My Bookings.jpg" descr="11.View My Booking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85" y="862848"/>
            <a:ext cx="8077201" cy="835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lide Number"/>
          <p:cNvSpPr txBox="1"/>
          <p:nvPr>
            <p:ph type="sldNum" sz="quarter" idx="2"/>
          </p:nvPr>
        </p:nvSpPr>
        <p:spPr>
          <a:xfrm>
            <a:off x="23622000" y="13080999"/>
            <a:ext cx="380391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8" name="Text"/>
          <p:cNvSpPr txBox="1"/>
          <p:nvPr/>
        </p:nvSpPr>
        <p:spPr>
          <a:xfrm>
            <a:off x="23622000" y="13080999"/>
            <a:ext cx="380391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30" name="12.Sport Arena Registration.jpg" descr="12.Sport Arena Registra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123" y="0"/>
            <a:ext cx="14726524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lide Number"/>
          <p:cNvSpPr txBox="1"/>
          <p:nvPr>
            <p:ph type="sldNum" sz="quarter" idx="2"/>
          </p:nvPr>
        </p:nvSpPr>
        <p:spPr>
          <a:xfrm>
            <a:off x="23622000" y="13080999"/>
            <a:ext cx="380620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3" name="Text"/>
          <p:cNvSpPr txBox="1"/>
          <p:nvPr/>
        </p:nvSpPr>
        <p:spPr>
          <a:xfrm>
            <a:off x="23622000" y="13080999"/>
            <a:ext cx="380620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35" name="13.Edit Sport Arena Profile.jpg" descr="13.Edit Sport Arena Profi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6424" y="0"/>
            <a:ext cx="12105183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lide Number"/>
          <p:cNvSpPr txBox="1"/>
          <p:nvPr>
            <p:ph type="sldNum" sz="quarter" idx="2"/>
          </p:nvPr>
        </p:nvSpPr>
        <p:spPr>
          <a:xfrm>
            <a:off x="23622000" y="13080999"/>
            <a:ext cx="363932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8" name="Text"/>
          <p:cNvSpPr txBox="1"/>
          <p:nvPr/>
        </p:nvSpPr>
        <p:spPr>
          <a:xfrm>
            <a:off x="23622000" y="13080999"/>
            <a:ext cx="363932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40" name="14. Makes Booking via sports arena.jpg" descr="14. Makes Booking via sports aren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274" y="440946"/>
            <a:ext cx="12255501" cy="1168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lide Number"/>
          <p:cNvSpPr txBox="1"/>
          <p:nvPr>
            <p:ph type="sldNum" sz="quarter" idx="2"/>
          </p:nvPr>
        </p:nvSpPr>
        <p:spPr>
          <a:xfrm>
            <a:off x="23622000" y="13080999"/>
            <a:ext cx="378791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3" name="Text"/>
          <p:cNvSpPr txBox="1"/>
          <p:nvPr/>
        </p:nvSpPr>
        <p:spPr>
          <a:xfrm>
            <a:off x="23622000" y="13080999"/>
            <a:ext cx="378791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45" name="15.View Booking.jpg" descr="15.View Book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54" y="627873"/>
            <a:ext cx="12763501" cy="775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lide Number"/>
          <p:cNvSpPr txBox="1"/>
          <p:nvPr>
            <p:ph type="sldNum" sz="quarter" idx="2"/>
          </p:nvPr>
        </p:nvSpPr>
        <p:spPr>
          <a:xfrm>
            <a:off x="23622000" y="13080999"/>
            <a:ext cx="380620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8" name="Text"/>
          <p:cNvSpPr txBox="1"/>
          <p:nvPr/>
        </p:nvSpPr>
        <p:spPr>
          <a:xfrm>
            <a:off x="23622000" y="13080999"/>
            <a:ext cx="380620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50" name="16.Emergency Booking Cancellation.jpg" descr="16.Emergency Booking Cancella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930" y="751580"/>
            <a:ext cx="12763501" cy="1113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55855f13da4d12f3cec1a6076d8acdbb-sticker.png" descr="55855f13da4d12f3cec1a6076d8acdbb-sti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8725" y="4699655"/>
            <a:ext cx="6379562" cy="637956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How many customers didn’t pay for their booked time slot just because they couldn’t use it?"/>
          <p:cNvSpPr/>
          <p:nvPr/>
        </p:nvSpPr>
        <p:spPr>
          <a:xfrm>
            <a:off x="6295083" y="6987735"/>
            <a:ext cx="15562264" cy="180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7" y="0"/>
                </a:moveTo>
                <a:cubicBezTo>
                  <a:pt x="874" y="0"/>
                  <a:pt x="767" y="929"/>
                  <a:pt x="767" y="2073"/>
                </a:cubicBezTo>
                <a:lnTo>
                  <a:pt x="767" y="7577"/>
                </a:lnTo>
                <a:lnTo>
                  <a:pt x="0" y="11717"/>
                </a:lnTo>
                <a:lnTo>
                  <a:pt x="767" y="15862"/>
                </a:lnTo>
                <a:lnTo>
                  <a:pt x="767" y="19532"/>
                </a:lnTo>
                <a:cubicBezTo>
                  <a:pt x="767" y="20676"/>
                  <a:pt x="874" y="21600"/>
                  <a:pt x="1007" y="21600"/>
                </a:cubicBezTo>
                <a:lnTo>
                  <a:pt x="21360" y="21600"/>
                </a:lnTo>
                <a:cubicBezTo>
                  <a:pt x="21493" y="21600"/>
                  <a:pt x="21600" y="20676"/>
                  <a:pt x="21600" y="19532"/>
                </a:cubicBezTo>
                <a:lnTo>
                  <a:pt x="21600" y="2073"/>
                </a:lnTo>
                <a:cubicBezTo>
                  <a:pt x="21600" y="929"/>
                  <a:pt x="21493" y="0"/>
                  <a:pt x="21360" y="0"/>
                </a:cubicBezTo>
                <a:lnTo>
                  <a:pt x="1007" y="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F4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31800" indent="-431800" algn="l">
              <a:defRPr b="0" cap="all" i="1" sz="4000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     How many customers didn’t pay for their booked time slot just because they couldn’t use it?</a:t>
            </a:r>
          </a:p>
        </p:txBody>
      </p:sp>
      <p:sp>
        <p:nvSpPr>
          <p:cNvPr id="173" name="How many times did outsiders used our facilities pretending to be the booking party?"/>
          <p:cNvSpPr/>
          <p:nvPr/>
        </p:nvSpPr>
        <p:spPr>
          <a:xfrm>
            <a:off x="6296717" y="3625765"/>
            <a:ext cx="15560676" cy="1808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3" y="0"/>
                </a:moveTo>
                <a:cubicBezTo>
                  <a:pt x="801" y="0"/>
                  <a:pt x="710" y="781"/>
                  <a:pt x="710" y="1745"/>
                </a:cubicBezTo>
                <a:lnTo>
                  <a:pt x="710" y="6140"/>
                </a:lnTo>
                <a:lnTo>
                  <a:pt x="0" y="9629"/>
                </a:lnTo>
                <a:lnTo>
                  <a:pt x="710" y="13118"/>
                </a:lnTo>
                <a:lnTo>
                  <a:pt x="710" y="19855"/>
                </a:lnTo>
                <a:cubicBezTo>
                  <a:pt x="710" y="20819"/>
                  <a:pt x="801" y="21600"/>
                  <a:pt x="913" y="21600"/>
                </a:cubicBezTo>
                <a:lnTo>
                  <a:pt x="21397" y="21600"/>
                </a:lnTo>
                <a:cubicBezTo>
                  <a:pt x="21509" y="21600"/>
                  <a:pt x="21600" y="20819"/>
                  <a:pt x="21600" y="19855"/>
                </a:cubicBezTo>
                <a:lnTo>
                  <a:pt x="21600" y="1745"/>
                </a:lnTo>
                <a:cubicBezTo>
                  <a:pt x="21600" y="781"/>
                  <a:pt x="21509" y="0"/>
                  <a:pt x="21397" y="0"/>
                </a:cubicBezTo>
                <a:lnTo>
                  <a:pt x="913" y="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F4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31800" indent="-431800" algn="l">
              <a:lnSpc>
                <a:spcPct val="80000"/>
              </a:lnSpc>
              <a:defRPr b="0" cap="all" i="1" sz="4000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    How many times did outsiders used our facilities pretending to be the booking party?</a:t>
            </a:r>
          </a:p>
        </p:txBody>
      </p:sp>
      <p:sp>
        <p:nvSpPr>
          <p:cNvPr id="174" name="How much effort we put to keep track of our ground bookings?"/>
          <p:cNvSpPr/>
          <p:nvPr/>
        </p:nvSpPr>
        <p:spPr>
          <a:xfrm>
            <a:off x="6294580" y="10344943"/>
            <a:ext cx="15562263" cy="1808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1" y="0"/>
                </a:moveTo>
                <a:cubicBezTo>
                  <a:pt x="829" y="0"/>
                  <a:pt x="721" y="927"/>
                  <a:pt x="721" y="2067"/>
                </a:cubicBezTo>
                <a:lnTo>
                  <a:pt x="721" y="8733"/>
                </a:lnTo>
                <a:lnTo>
                  <a:pt x="0" y="12862"/>
                </a:lnTo>
                <a:lnTo>
                  <a:pt x="721" y="16992"/>
                </a:lnTo>
                <a:lnTo>
                  <a:pt x="721" y="19533"/>
                </a:lnTo>
                <a:cubicBezTo>
                  <a:pt x="721" y="20673"/>
                  <a:pt x="829" y="21600"/>
                  <a:pt x="961" y="21600"/>
                </a:cubicBezTo>
                <a:lnTo>
                  <a:pt x="21360" y="21600"/>
                </a:lnTo>
                <a:cubicBezTo>
                  <a:pt x="21493" y="21600"/>
                  <a:pt x="21600" y="20673"/>
                  <a:pt x="21600" y="19533"/>
                </a:cubicBezTo>
                <a:lnTo>
                  <a:pt x="21600" y="2067"/>
                </a:lnTo>
                <a:cubicBezTo>
                  <a:pt x="21600" y="927"/>
                  <a:pt x="21493" y="0"/>
                  <a:pt x="21360" y="0"/>
                </a:cubicBezTo>
                <a:lnTo>
                  <a:pt x="961" y="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FF4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31800" indent="-431800" algn="l">
              <a:defRPr b="0" cap="all" i="1" sz="4000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     How much effort we put to keep track of our ground bookings?</a:t>
            </a:r>
          </a:p>
        </p:txBody>
      </p:sp>
      <p:sp>
        <p:nvSpPr>
          <p:cNvPr id="175" name="Sports arena"/>
          <p:cNvSpPr txBox="1"/>
          <p:nvPr>
            <p:ph type="title" idx="4294967295"/>
          </p:nvPr>
        </p:nvSpPr>
        <p:spPr>
          <a:xfrm>
            <a:off x="6662705" y="365081"/>
            <a:ext cx="11058590" cy="378262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cap="all" spc="-140" sz="14000">
                <a:solidFill>
                  <a:schemeClr val="accent5">
                    <a:hueOff val="89162"/>
                    <a:satOff val="9554"/>
                    <a:lumOff val="16296"/>
                  </a:schemeClr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Sports arena</a:t>
            </a:r>
          </a:p>
        </p:txBody>
      </p:sp>
      <p:sp>
        <p:nvSpPr>
          <p:cNvPr id="176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177" name="Slide Number"/>
          <p:cNvSpPr txBox="1"/>
          <p:nvPr>
            <p:ph type="sldNum" sz="quarter" idx="4294967295"/>
          </p:nvPr>
        </p:nvSpPr>
        <p:spPr>
          <a:xfrm>
            <a:off x="23631656" y="13085934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lide Number"/>
          <p:cNvSpPr txBox="1"/>
          <p:nvPr>
            <p:ph type="sldNum" sz="quarter" idx="2"/>
          </p:nvPr>
        </p:nvSpPr>
        <p:spPr>
          <a:xfrm>
            <a:off x="23621999" y="13080999"/>
            <a:ext cx="390679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3" name="Text"/>
          <p:cNvSpPr txBox="1"/>
          <p:nvPr/>
        </p:nvSpPr>
        <p:spPr>
          <a:xfrm>
            <a:off x="23621999" y="13080999"/>
            <a:ext cx="390679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5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55" name="17.Reply to customer feedbacks.jpg" descr="17.Reply to customer feedback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764" y="797313"/>
            <a:ext cx="7315201" cy="1042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lide Number"/>
          <p:cNvSpPr txBox="1"/>
          <p:nvPr>
            <p:ph type="sldNum" sz="quarter" idx="2"/>
          </p:nvPr>
        </p:nvSpPr>
        <p:spPr>
          <a:xfrm>
            <a:off x="23622000" y="13080999"/>
            <a:ext cx="332385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8" name="Text"/>
          <p:cNvSpPr txBox="1"/>
          <p:nvPr/>
        </p:nvSpPr>
        <p:spPr>
          <a:xfrm>
            <a:off x="23622000" y="13080999"/>
            <a:ext cx="332385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5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60" name="18. View Monthly Reports.jpg" descr="18. View Monthly Repor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276" y="800887"/>
            <a:ext cx="12839701" cy="867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lide Number"/>
          <p:cNvSpPr txBox="1"/>
          <p:nvPr>
            <p:ph type="sldNum" sz="quarter" idx="2"/>
          </p:nvPr>
        </p:nvSpPr>
        <p:spPr>
          <a:xfrm>
            <a:off x="23622000" y="13080999"/>
            <a:ext cx="385420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3" name="Text"/>
          <p:cNvSpPr txBox="1"/>
          <p:nvPr/>
        </p:nvSpPr>
        <p:spPr>
          <a:xfrm>
            <a:off x="23622000" y="13080999"/>
            <a:ext cx="385420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6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65" name="19. Process transaction.png" descr="19. Process transa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188" y="258994"/>
            <a:ext cx="12770080" cy="12859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lide Number"/>
          <p:cNvSpPr txBox="1"/>
          <p:nvPr>
            <p:ph type="sldNum" sz="quarter" idx="2"/>
          </p:nvPr>
        </p:nvSpPr>
        <p:spPr>
          <a:xfrm>
            <a:off x="23622000" y="13080999"/>
            <a:ext cx="379476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8" name="Text"/>
          <p:cNvSpPr txBox="1"/>
          <p:nvPr/>
        </p:nvSpPr>
        <p:spPr>
          <a:xfrm>
            <a:off x="23622000" y="13080999"/>
            <a:ext cx="379476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6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70" name="20.Update timeslots.png" descr="20.Update timeslo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28" y="472648"/>
            <a:ext cx="12636130" cy="1180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lide Number"/>
          <p:cNvSpPr txBox="1"/>
          <p:nvPr>
            <p:ph type="sldNum" sz="quarter" idx="2"/>
          </p:nvPr>
        </p:nvSpPr>
        <p:spPr>
          <a:xfrm>
            <a:off x="23622000" y="13080999"/>
            <a:ext cx="380391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3" name="Text"/>
          <p:cNvSpPr txBox="1"/>
          <p:nvPr/>
        </p:nvSpPr>
        <p:spPr>
          <a:xfrm>
            <a:off x="23622000" y="13080999"/>
            <a:ext cx="380391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75" name="21. Remove Negative Ratings.png" descr="21. Remove Negative Rating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09" y="1122656"/>
            <a:ext cx="11970057" cy="11041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lide Number"/>
          <p:cNvSpPr txBox="1"/>
          <p:nvPr>
            <p:ph type="sldNum" sz="quarter" idx="2"/>
          </p:nvPr>
        </p:nvSpPr>
        <p:spPr>
          <a:xfrm>
            <a:off x="23622000" y="13080999"/>
            <a:ext cx="386334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8" name="Text"/>
          <p:cNvSpPr txBox="1"/>
          <p:nvPr/>
        </p:nvSpPr>
        <p:spPr>
          <a:xfrm>
            <a:off x="23622000" y="13080999"/>
            <a:ext cx="386334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80" name="22. Remove Sports Arena Account.png" descr="22. Remove Sports Arena Acco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525" y="847971"/>
            <a:ext cx="11606092" cy="9866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lide Number"/>
          <p:cNvSpPr txBox="1"/>
          <p:nvPr>
            <p:ph type="sldNum" sz="quarter" idx="2"/>
          </p:nvPr>
        </p:nvSpPr>
        <p:spPr>
          <a:xfrm>
            <a:off x="23622000" y="13080999"/>
            <a:ext cx="386563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3" name="Text"/>
          <p:cNvSpPr txBox="1"/>
          <p:nvPr/>
        </p:nvSpPr>
        <p:spPr>
          <a:xfrm>
            <a:off x="23622000" y="13080999"/>
            <a:ext cx="386563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85" name="23. Remove Customers.png" descr="23. Remove Custome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426" y="1199219"/>
            <a:ext cx="14263132" cy="7403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lide Number"/>
          <p:cNvSpPr txBox="1"/>
          <p:nvPr>
            <p:ph type="sldNum" sz="quarter" idx="2"/>
          </p:nvPr>
        </p:nvSpPr>
        <p:spPr>
          <a:xfrm>
            <a:off x="23622000" y="13080999"/>
            <a:ext cx="369875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8" name="Text"/>
          <p:cNvSpPr txBox="1"/>
          <p:nvPr/>
        </p:nvSpPr>
        <p:spPr>
          <a:xfrm>
            <a:off x="23622000" y="13080999"/>
            <a:ext cx="369875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90" name="24. Log Out.png" descr="24. Log O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014" y="1168147"/>
            <a:ext cx="15090164" cy="8528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lide Number"/>
          <p:cNvSpPr txBox="1"/>
          <p:nvPr>
            <p:ph type="sldNum" sz="quarter" idx="2"/>
          </p:nvPr>
        </p:nvSpPr>
        <p:spPr>
          <a:xfrm>
            <a:off x="23622000" y="13080999"/>
            <a:ext cx="384734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3" name="Text"/>
          <p:cNvSpPr txBox="1"/>
          <p:nvPr/>
        </p:nvSpPr>
        <p:spPr>
          <a:xfrm>
            <a:off x="23622000" y="13080999"/>
            <a:ext cx="384734" cy="413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4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pic>
        <p:nvPicPr>
          <p:cNvPr id="595" name="25. Generate System Reports.png" descr="25. Generate System Repor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501" y="1532990"/>
            <a:ext cx="11473100" cy="9105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lide Number"/>
          <p:cNvSpPr txBox="1"/>
          <p:nvPr>
            <p:ph type="sldNum" sz="quarter" idx="2"/>
          </p:nvPr>
        </p:nvSpPr>
        <p:spPr>
          <a:xfrm>
            <a:off x="23622000" y="13080999"/>
            <a:ext cx="386563" cy="4137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8" name="Project Proposal Document:…"/>
          <p:cNvSpPr txBox="1"/>
          <p:nvPr/>
        </p:nvSpPr>
        <p:spPr>
          <a:xfrm>
            <a:off x="3766184" y="6107875"/>
            <a:ext cx="16851631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Project Proposal Document:</a:t>
            </a: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  <a:r>
              <a:t> </a:t>
            </a:r>
            <a:r>
              <a:rPr>
                <a:solidFill>
                  <a:schemeClr val="accent5"/>
                </a:solidFill>
              </a:rPr>
              <a:t>https://drive.google.com/file/d/1dE8byy_5My-FuhortcEVn5mqWAfURTAq/view?usp=sharing</a:t>
            </a:r>
          </a:p>
        </p:txBody>
      </p:sp>
      <p:sp>
        <p:nvSpPr>
          <p:cNvPr id="599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How does it work at the moment?"/>
          <p:cNvSpPr txBox="1"/>
          <p:nvPr>
            <p:ph type="title" idx="4294967295"/>
          </p:nvPr>
        </p:nvSpPr>
        <p:spPr>
          <a:xfrm>
            <a:off x="670471" y="572573"/>
            <a:ext cx="21945601" cy="2298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50000"/>
              </a:lnSpc>
              <a:defRPr cap="all" spc="-116" sz="11600">
                <a:solidFill>
                  <a:srgbClr val="FF4000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How does it work at the moment?</a:t>
            </a:r>
          </a:p>
        </p:txBody>
      </p:sp>
      <p:sp>
        <p:nvSpPr>
          <p:cNvPr id="180" name="GROUP 19: SPORTIZZA - PROJECT PROPOSAL"/>
          <p:cNvSpPr txBox="1"/>
          <p:nvPr/>
        </p:nvSpPr>
        <p:spPr>
          <a:xfrm>
            <a:off x="136279" y="13075164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181" name="Slide Number"/>
          <p:cNvSpPr txBox="1"/>
          <p:nvPr>
            <p:ph type="sldNum" sz="quarter" idx="4294967295"/>
          </p:nvPr>
        </p:nvSpPr>
        <p:spPr>
          <a:xfrm>
            <a:off x="23631656" y="13085934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2" name="FlowChart 1 (updated).png" descr="FlowChart 1 (updated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6346" y="3237198"/>
            <a:ext cx="21137654" cy="7241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portizza"/>
          <p:cNvSpPr txBox="1"/>
          <p:nvPr>
            <p:ph type="title" idx="4294967295"/>
          </p:nvPr>
        </p:nvSpPr>
        <p:spPr>
          <a:xfrm>
            <a:off x="1477164" y="1431174"/>
            <a:ext cx="21429672" cy="2651016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cap="all" spc="-200" sz="20000">
                <a:solidFill>
                  <a:srgbClr val="E43A02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sportizza </a:t>
            </a:r>
          </a:p>
        </p:txBody>
      </p:sp>
      <p:sp>
        <p:nvSpPr>
          <p:cNvPr id="185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186" name="Slide Number"/>
          <p:cNvSpPr txBox="1"/>
          <p:nvPr>
            <p:ph type="sldNum" sz="quarter" idx="4294967295"/>
          </p:nvPr>
        </p:nvSpPr>
        <p:spPr>
          <a:xfrm>
            <a:off x="23631656" y="13085934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“An online booking platform to book sports arenas”"/>
          <p:cNvSpPr txBox="1"/>
          <p:nvPr/>
        </p:nvSpPr>
        <p:spPr>
          <a:xfrm>
            <a:off x="7283205" y="7033675"/>
            <a:ext cx="9817590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defRPr i="1"/>
            </a:lvl1pPr>
          </a:lstStyle>
          <a:p>
            <a:pPr/>
            <a:r>
              <a:t>“An online booking platform to book sports arenas”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"/>
          <p:cNvGrpSpPr/>
          <p:nvPr/>
        </p:nvGrpSpPr>
        <p:grpSpPr>
          <a:xfrm>
            <a:off x="16690748" y="3766501"/>
            <a:ext cx="6794501" cy="8796053"/>
            <a:chOff x="0" y="-1468152"/>
            <a:chExt cx="6794500" cy="8796052"/>
          </a:xfrm>
        </p:grpSpPr>
        <p:graphicFrame>
          <p:nvGraphicFramePr>
            <p:cNvPr id="189" name="2D Pie Chart"/>
            <p:cNvGraphicFramePr/>
            <p:nvPr/>
          </p:nvGraphicFramePr>
          <p:xfrm>
            <a:off x="0" y="-1468153"/>
            <a:ext cx="6794500" cy="8262653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sp>
          <p:nvSpPr>
            <p:cNvPr id="190" name="Caption"/>
            <p:cNvSpPr/>
            <p:nvPr/>
          </p:nvSpPr>
          <p:spPr>
            <a:xfrm>
              <a:off x="0" y="6896100"/>
              <a:ext cx="6794500" cy="4318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/>
              <a:r>
                <a:t>Avg. no. of calls made per booking</a:t>
              </a:r>
            </a:p>
          </p:txBody>
        </p:sp>
      </p:grpSp>
      <p:grpSp>
        <p:nvGrpSpPr>
          <p:cNvPr id="194" name="Group"/>
          <p:cNvGrpSpPr/>
          <p:nvPr/>
        </p:nvGrpSpPr>
        <p:grpSpPr>
          <a:xfrm>
            <a:off x="8794750" y="3245801"/>
            <a:ext cx="6794500" cy="9316753"/>
            <a:chOff x="0" y="-1988852"/>
            <a:chExt cx="6794500" cy="9316752"/>
          </a:xfrm>
        </p:grpSpPr>
        <p:graphicFrame>
          <p:nvGraphicFramePr>
            <p:cNvPr id="192" name="2D Pie Chart"/>
            <p:cNvGraphicFramePr/>
            <p:nvPr/>
          </p:nvGraphicFramePr>
          <p:xfrm>
            <a:off x="0" y="-1988853"/>
            <a:ext cx="6794500" cy="8783353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3"/>
            </a:graphicData>
          </a:graphic>
        </p:graphicFrame>
        <p:sp>
          <p:nvSpPr>
            <p:cNvPr id="193" name="Caption"/>
            <p:cNvSpPr/>
            <p:nvPr/>
          </p:nvSpPr>
          <p:spPr>
            <a:xfrm>
              <a:off x="0" y="6896100"/>
              <a:ext cx="6794500" cy="4318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/>
              <a:r>
                <a:t>Method of making a booking</a:t>
              </a: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-544865" y="2985451"/>
            <a:ext cx="9681731" cy="9577103"/>
            <a:chOff x="-1443614" y="-2249202"/>
            <a:chExt cx="9681729" cy="9577102"/>
          </a:xfrm>
        </p:grpSpPr>
        <p:graphicFrame>
          <p:nvGraphicFramePr>
            <p:cNvPr id="195" name="2D Pie Chart"/>
            <p:cNvGraphicFramePr/>
            <p:nvPr/>
          </p:nvGraphicFramePr>
          <p:xfrm>
            <a:off x="-1443615" y="-2249203"/>
            <a:ext cx="9681730" cy="9043703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4"/>
            </a:graphicData>
          </a:graphic>
        </p:graphicFrame>
        <p:sp>
          <p:nvSpPr>
            <p:cNvPr id="196" name="Caption"/>
            <p:cNvSpPr/>
            <p:nvPr/>
          </p:nvSpPr>
          <p:spPr>
            <a:xfrm>
              <a:off x="0" y="6896100"/>
              <a:ext cx="6794500" cy="4318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/>
              <a:r>
                <a:t>Frequency of visiting a sports arena</a:t>
              </a:r>
            </a:p>
          </p:txBody>
        </p:sp>
      </p:grpSp>
      <p:sp>
        <p:nvSpPr>
          <p:cNvPr id="198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199" name="Slide Number"/>
          <p:cNvSpPr txBox="1"/>
          <p:nvPr>
            <p:ph type="sldNum" sz="quarter" idx="4294967295"/>
          </p:nvPr>
        </p:nvSpPr>
        <p:spPr>
          <a:xfrm>
            <a:off x="23659117" y="13085934"/>
            <a:ext cx="28376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Requirement Gathering"/>
          <p:cNvSpPr txBox="1"/>
          <p:nvPr/>
        </p:nvSpPr>
        <p:spPr>
          <a:xfrm>
            <a:off x="96230" y="665702"/>
            <a:ext cx="12405031" cy="3068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b="0" cap="all" spc="-116" sz="11600">
                <a:solidFill>
                  <a:srgbClr val="E43A02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</a:lstStyle>
          <a:p>
            <a:pPr/>
            <a:r>
              <a:t>Requirement Gathering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"/>
          <p:cNvGrpSpPr/>
          <p:nvPr/>
        </p:nvGrpSpPr>
        <p:grpSpPr>
          <a:xfrm>
            <a:off x="907318" y="1256906"/>
            <a:ext cx="8139936" cy="10500186"/>
            <a:chOff x="-1769569" y="-3229458"/>
            <a:chExt cx="8139934" cy="10500184"/>
          </a:xfrm>
        </p:grpSpPr>
        <p:graphicFrame>
          <p:nvGraphicFramePr>
            <p:cNvPr id="202" name="2D Column Chart"/>
            <p:cNvGraphicFramePr/>
            <p:nvPr/>
          </p:nvGraphicFramePr>
          <p:xfrm>
            <a:off x="-1769570" y="-3229458"/>
            <a:ext cx="8139936" cy="9636585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sp>
          <p:nvSpPr>
            <p:cNvPr id="203" name="Caption"/>
            <p:cNvSpPr/>
            <p:nvPr/>
          </p:nvSpPr>
          <p:spPr>
            <a:xfrm>
              <a:off x="0" y="6508726"/>
              <a:ext cx="5296576" cy="7620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/>
              <a:r>
                <a:t>Preferable features to have on the proposed platform</a:t>
              </a:r>
            </a:p>
          </p:txBody>
        </p:sp>
      </p:grpSp>
      <p:sp>
        <p:nvSpPr>
          <p:cNvPr id="205" name="GROUP 19: SPORTIZZA - PROJECT PROPOSAL"/>
          <p:cNvSpPr txBox="1"/>
          <p:nvPr/>
        </p:nvSpPr>
        <p:spPr>
          <a:xfrm>
            <a:off x="136279" y="13100563"/>
            <a:ext cx="58649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GROUP 19: SPORTIZZA - PROJECT PROPOSAL</a:t>
            </a:r>
          </a:p>
        </p:txBody>
      </p:sp>
      <p:sp>
        <p:nvSpPr>
          <p:cNvPr id="206" name="Slide Number"/>
          <p:cNvSpPr txBox="1"/>
          <p:nvPr>
            <p:ph type="sldNum" sz="quarter" idx="4294967295"/>
          </p:nvPr>
        </p:nvSpPr>
        <p:spPr>
          <a:xfrm>
            <a:off x="23521820" y="13085934"/>
            <a:ext cx="28376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07" name="Occupancy Rates"/>
          <p:cNvGraphicFramePr/>
          <p:nvPr/>
        </p:nvGraphicFramePr>
        <p:xfrm>
          <a:off x="11315700" y="3835400"/>
          <a:ext cx="11326469" cy="413713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{CF821DB8-F4EB-4A41-A1BA-3FCAFE7338EE}</a:tableStyleId>
              </a:tblPr>
              <a:tblGrid>
                <a:gridCol w="2831617"/>
                <a:gridCol w="2831617"/>
                <a:gridCol w="2831617"/>
                <a:gridCol w="2831617"/>
              </a:tblGrid>
              <a:tr h="882543">
                <a:tc gridSpan="4"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</a:rPr>
                        <a:t>Occupancy Rates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177335">
                <a:tc>
                  <a:txBody>
                    <a:bodyPr/>
                    <a:lstStyle/>
                    <a:p>
                      <a:pPr>
                        <a:defRPr sz="25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50E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solidFill>
                            <a:srgbClr val="FFFFFF"/>
                          </a:solidFill>
                          <a:sym typeface="Helvetica Neue"/>
                        </a:rPr>
                        <a:t>Mercantile Basketball Court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650E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solidFill>
                            <a:srgbClr val="FFFFFF"/>
                          </a:solidFill>
                          <a:sym typeface="Helvetica Neue"/>
                        </a:rPr>
                        <a:t>CR7 Futsal Club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650E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solidFill>
                            <a:srgbClr val="FFFFFF"/>
                          </a:solidFill>
                          <a:sym typeface="Helvetica Neue"/>
                        </a:rPr>
                        <a:t>Royal Sports Complex-Indoor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650E48"/>
                    </a:solidFill>
                  </a:tcPr>
                </a:tc>
              </a:tr>
              <a:tr h="1744954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solidFill>
                            <a:srgbClr val="FFFFFF"/>
                          </a:solidFill>
                          <a:sym typeface="Helvetica Neue"/>
                        </a:rPr>
                        <a:t>Occupancy rate on weekends 
(From 8am-10pm)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71%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71%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85%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523679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solidFill>
                            <a:srgbClr val="FFFFFF"/>
                          </a:solidFill>
                          <a:sym typeface="Helvetica Neue"/>
                        </a:rPr>
                        <a:t>Occupancy rate on weekdays
(From 4pm-10pm)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80%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100%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80%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